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6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8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6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04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56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31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3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2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87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66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33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56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42418-DF05-4CDD-AD6B-45FDA00FDA3E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4D463-6A8E-46F3-BA67-2BF7205E6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5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279">
            <a:extLst>
              <a:ext uri="{FF2B5EF4-FFF2-40B4-BE49-F238E27FC236}">
                <a16:creationId xmlns:a16="http://schemas.microsoft.com/office/drawing/2014/main" id="{41C27005-5A34-4A70-B467-01321C309D91}"/>
              </a:ext>
            </a:extLst>
          </p:cNvPr>
          <p:cNvSpPr/>
          <p:nvPr/>
        </p:nvSpPr>
        <p:spPr>
          <a:xfrm>
            <a:off x="4163059" y="108645"/>
            <a:ext cx="3865880" cy="73914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lnSpc>
                <a:spcPct val="115000"/>
              </a:lnSpc>
            </a:pPr>
            <a:r>
              <a:rPr lang="en-GB" sz="2400" dirty="0">
                <a:solidFill>
                  <a:srgbClr val="000000"/>
                </a:solidFill>
                <a:latin typeface="Sassoon Infant Std" panose="020B0503020103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Holidays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F24F86-602A-4EE2-9DAE-C6BDE2A65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77079"/>
              </p:ext>
            </p:extLst>
          </p:nvPr>
        </p:nvGraphicFramePr>
        <p:xfrm>
          <a:off x="229549" y="5353610"/>
          <a:ext cx="11583512" cy="309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3512">
                  <a:extLst>
                    <a:ext uri="{9D8B030D-6E8A-4147-A177-3AD203B41FA5}">
                      <a16:colId xmlns:a16="http://schemas.microsoft.com/office/drawing/2014/main" val="3798421382"/>
                    </a:ext>
                  </a:extLst>
                </a:gridCol>
              </a:tblGrid>
              <a:tr h="30964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Sassoon Infant Std" panose="020B0503020103030203" pitchFamily="34" charset="0"/>
                        </a:rPr>
                        <a:t>Timeline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39849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C6084ED-932E-4F83-8404-90D52277F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898418"/>
              </p:ext>
            </p:extLst>
          </p:nvPr>
        </p:nvGraphicFramePr>
        <p:xfrm>
          <a:off x="170618" y="156432"/>
          <a:ext cx="3191893" cy="628444"/>
        </p:xfrm>
        <a:graphic>
          <a:graphicData uri="http://schemas.openxmlformats.org/drawingml/2006/table">
            <a:tbl>
              <a:tblPr firstRow="1" firstCol="1" bandRow="1"/>
              <a:tblGrid>
                <a:gridCol w="924402">
                  <a:extLst>
                    <a:ext uri="{9D8B030D-6E8A-4147-A177-3AD203B41FA5}">
                      <a16:colId xmlns:a16="http://schemas.microsoft.com/office/drawing/2014/main" val="2284441577"/>
                    </a:ext>
                  </a:extLst>
                </a:gridCol>
                <a:gridCol w="2267491">
                  <a:extLst>
                    <a:ext uri="{9D8B030D-6E8A-4147-A177-3AD203B41FA5}">
                      <a16:colId xmlns:a16="http://schemas.microsoft.com/office/drawing/2014/main" val="2094091517"/>
                    </a:ext>
                  </a:extLst>
                </a:gridCol>
              </a:tblGrid>
              <a:tr h="2717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Vocabulary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Sassoon Infant Std" panose="020B0503020103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287678"/>
                  </a:ext>
                </a:extLst>
              </a:tr>
              <a:tr h="344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Different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9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7140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7B9816F-B481-491A-9465-CB2400E24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2888"/>
              </p:ext>
            </p:extLst>
          </p:nvPr>
        </p:nvGraphicFramePr>
        <p:xfrm>
          <a:off x="3413352" y="903530"/>
          <a:ext cx="512989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9899">
                  <a:extLst>
                    <a:ext uri="{9D8B030D-6E8A-4147-A177-3AD203B41FA5}">
                      <a16:colId xmlns:a16="http://schemas.microsoft.com/office/drawing/2014/main" val="2468725597"/>
                    </a:ext>
                  </a:extLst>
                </a:gridCol>
              </a:tblGrid>
              <a:tr h="25005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Sassoon Infant Std" panose="020B0503020103030203" pitchFamily="34" charset="0"/>
                        </a:rPr>
                        <a:t>Key Takeaways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67509"/>
                  </a:ext>
                </a:extLst>
              </a:tr>
              <a:tr h="345940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People began to go on seaside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holidays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when they started to get paid more money at work. 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In the 1950s, people also began to get more holiday time from work.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People travelled to the seaside by train or coach. A few people used a car. 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Most people went on holiday in the United Kingdom. Some went to holiday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resorts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such as Butlins or Pontins.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Some things about holidays are the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same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and some are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different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from the past.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Not everyone went to the seaside. Some people went camping in the countryside and some people stayed at home. 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We can find out about the past by looking at postcards sent to friends and family.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We can also ask people about their holidays.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And we can look at objects people have brought back from their holiday, called ‘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souvenirs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’. 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assoon Infant Std" panose="020B0503020103030203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We can look at the photographs that people took on holiday too. </a:t>
                      </a:r>
                      <a:endParaRPr lang="en-GB" sz="1400" dirty="0">
                        <a:effectLst/>
                        <a:latin typeface="Sassoon Infant Std" panose="020B0503020103030203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91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386F8EA-F458-4C04-907A-267FFFDFF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489801"/>
              </p:ext>
            </p:extLst>
          </p:nvPr>
        </p:nvGraphicFramePr>
        <p:xfrm>
          <a:off x="8595047" y="126976"/>
          <a:ext cx="3218013" cy="2583194"/>
        </p:xfrm>
        <a:graphic>
          <a:graphicData uri="http://schemas.openxmlformats.org/drawingml/2006/table">
            <a:tbl>
              <a:tblPr firstRow="1" firstCol="1" bandRow="1"/>
              <a:tblGrid>
                <a:gridCol w="3218013">
                  <a:extLst>
                    <a:ext uri="{9D8B030D-6E8A-4147-A177-3AD203B41FA5}">
                      <a16:colId xmlns:a16="http://schemas.microsoft.com/office/drawing/2014/main" val="2284441577"/>
                    </a:ext>
                  </a:extLst>
                </a:gridCol>
              </a:tblGrid>
              <a:tr h="378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en-GB" sz="1100" b="0" dirty="0">
                        <a:solidFill>
                          <a:schemeClr val="bg1"/>
                        </a:solidFill>
                        <a:effectLst/>
                        <a:latin typeface="Sassoon Infant Std" panose="020B050302010303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287678"/>
                  </a:ext>
                </a:extLst>
              </a:tr>
              <a:tr h="445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200" b="0" dirty="0"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 did grandma go on holiday as a child?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75807"/>
                  </a:ext>
                </a:extLst>
              </a:tr>
              <a:tr h="439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200" b="0" dirty="0"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can a photograph tell us about seaside holidays in the past?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57075"/>
                  </a:ext>
                </a:extLst>
              </a:tr>
              <a:tr h="439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200" b="0" dirty="0"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can souvenirs tell us about seaside holidays in the recent past?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517601"/>
                  </a:ext>
                </a:extLst>
              </a:tr>
              <a:tr h="439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200" b="0" dirty="0"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can stories tell us about seaside holidays in the recent past?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97182"/>
                  </a:ext>
                </a:extLst>
              </a:tr>
              <a:tr h="439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200" b="0" dirty="0">
                          <a:effectLst/>
                          <a:latin typeface="Sassoon Infant Std" panose="020B050302010303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Where all holidays the same when our grandparents were children?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560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6755D2B-26FB-4CC5-8D43-BCE49A149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439" y="5774745"/>
            <a:ext cx="9797121" cy="1012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2E2EFC-4155-4BCE-8165-B3FC0F8C0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19" y="2981192"/>
            <a:ext cx="3191893" cy="17697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9AC383A-FAD1-4316-BA30-C1D15630C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4093" y="2765915"/>
            <a:ext cx="3218967" cy="2048434"/>
          </a:xfrm>
          <a:prstGeom prst="rect">
            <a:avLst/>
          </a:prstGeom>
        </p:spPr>
      </p:pic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9958BACC-7B23-48CA-BBE1-00BA306F5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33962"/>
              </p:ext>
            </p:extLst>
          </p:nvPr>
        </p:nvGraphicFramePr>
        <p:xfrm>
          <a:off x="170618" y="417250"/>
          <a:ext cx="3191893" cy="25251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9091">
                  <a:extLst>
                    <a:ext uri="{9D8B030D-6E8A-4147-A177-3AD203B41FA5}">
                      <a16:colId xmlns:a16="http://schemas.microsoft.com/office/drawing/2014/main" val="1917732004"/>
                    </a:ext>
                  </a:extLst>
                </a:gridCol>
                <a:gridCol w="2252802">
                  <a:extLst>
                    <a:ext uri="{9D8B030D-6E8A-4147-A177-3AD203B41FA5}">
                      <a16:colId xmlns:a16="http://schemas.microsoft.com/office/drawing/2014/main" val="3096629952"/>
                    </a:ext>
                  </a:extLst>
                </a:gridCol>
              </a:tblGrid>
              <a:tr h="45249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Sassoon Infant Std" panose="020B0503020103030203"/>
                        </a:rPr>
                        <a:t>Different</a:t>
                      </a:r>
                      <a:r>
                        <a:rPr lang="en-GB" sz="1200" b="1" dirty="0">
                          <a:latin typeface="Sassoon Infant Std" panose="020B0503020103030203"/>
                        </a:rPr>
                        <a:t>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Sassoon Infant Std" panose="020B0503020103030203"/>
                        </a:rPr>
                        <a:t>Not the same as something.</a:t>
                      </a:r>
                    </a:p>
                  </a:txBody>
                  <a:tcPr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40033"/>
                  </a:ext>
                </a:extLst>
              </a:tr>
              <a:tr h="45249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Sassoon Infant Std" panose="020B0503020103030203"/>
                        </a:rPr>
                        <a:t>Same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Sassoon Infant Std" panose="020B0503020103030203"/>
                        </a:rPr>
                        <a:t>Things are identical, the opposite to different.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14483"/>
                  </a:ext>
                </a:extLst>
              </a:tr>
              <a:tr h="461028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Sassoon Infant Std" panose="020B0503020103030203"/>
                        </a:rPr>
                        <a:t>Holidays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Sassoon Infant Std" panose="020B0503020103030203"/>
                        </a:rPr>
                        <a:t>Time spent away from home, enjoying leisure time.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292662"/>
                  </a:ext>
                </a:extLst>
              </a:tr>
              <a:tr h="45249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Sassoon Infant Std" panose="020B0503020103030203"/>
                        </a:rPr>
                        <a:t>Resort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Sassoon Infant Std" panose="020B0503020103030203"/>
                        </a:rPr>
                        <a:t>A place where people say on holiday.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6265"/>
                  </a:ext>
                </a:extLst>
              </a:tr>
              <a:tr h="461028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Sassoon Infant Std" panose="020B0503020103030203"/>
                        </a:rPr>
                        <a:t>Souvenir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Sassoon Infant Std" panose="020B0503020103030203"/>
                        </a:rPr>
                        <a:t>A thing that is kept as a reminder of a holiday.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5467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4E6EC1B-170A-438C-932D-8CFA1A8E8D04}"/>
              </a:ext>
            </a:extLst>
          </p:cNvPr>
          <p:cNvSpPr txBox="1"/>
          <p:nvPr/>
        </p:nvSpPr>
        <p:spPr>
          <a:xfrm>
            <a:off x="790113" y="4836200"/>
            <a:ext cx="2752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Sassoon Infant Std" panose="020B0503020103030203"/>
              </a:rPr>
              <a:t>Holidays in the 1950s.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A2F12C-C845-490D-ABB8-5E655FF57574}"/>
              </a:ext>
            </a:extLst>
          </p:cNvPr>
          <p:cNvSpPr txBox="1"/>
          <p:nvPr/>
        </p:nvSpPr>
        <p:spPr>
          <a:xfrm>
            <a:off x="8656235" y="4879826"/>
            <a:ext cx="3444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Sassoon Infant Std" panose="020B0503020103030203"/>
              </a:rPr>
              <a:t>Children watching Punch and Judy shows.</a:t>
            </a:r>
          </a:p>
        </p:txBody>
      </p:sp>
    </p:spTree>
    <p:extLst>
      <p:ext uri="{BB962C8B-B14F-4D97-AF65-F5344CB8AC3E}">
        <p14:creationId xmlns:p14="http://schemas.microsoft.com/office/powerpoint/2010/main" val="1914533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296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Sassoon Infant Std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Davies</dc:creator>
  <cp:lastModifiedBy>Aoife Edwards</cp:lastModifiedBy>
  <cp:revision>11</cp:revision>
  <cp:lastPrinted>2024-01-11T15:49:57Z</cp:lastPrinted>
  <dcterms:created xsi:type="dcterms:W3CDTF">2024-01-11T15:22:00Z</dcterms:created>
  <dcterms:modified xsi:type="dcterms:W3CDTF">2025-02-12T14:03:01Z</dcterms:modified>
</cp:coreProperties>
</file>