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sldIdLst>
    <p:sldId id="257" r:id="rId2"/>
    <p:sldId id="261" r:id="rId3"/>
    <p:sldId id="258" r:id="rId4"/>
    <p:sldId id="262" r:id="rId5"/>
    <p:sldId id="276"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3/6/2023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3/6/2023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3/6/2023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3/6/2023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3/6/2023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HJSfZRtUMXk"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fabric, table, red, covered&#10;&#10;Description automatically generated">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a:normAutofit fontScale="90000"/>
          </a:bodyPr>
          <a:lstStyle/>
          <a:p>
            <a:r>
              <a:rPr lang="en-US" sz="4400" dirty="0">
                <a:solidFill>
                  <a:schemeClr val="tx1"/>
                </a:solidFill>
              </a:rPr>
              <a:t>Communication and language</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a:normAutofit fontScale="62500" lnSpcReduction="20000"/>
          </a:bodyPr>
          <a:lstStyle/>
          <a:p>
            <a:r>
              <a:rPr lang="en-US" dirty="0">
                <a:solidFill>
                  <a:schemeClr val="tx1"/>
                </a:solidFill>
              </a:rPr>
              <a:t>EYFS Team</a:t>
            </a:r>
          </a:p>
          <a:p>
            <a:endParaRPr lang="en-US" dirty="0">
              <a:solidFill>
                <a:schemeClr val="tx1"/>
              </a:solidFill>
            </a:endParaRPr>
          </a:p>
          <a:p>
            <a:r>
              <a:rPr lang="en-US" dirty="0">
                <a:solidFill>
                  <a:schemeClr val="tx1"/>
                </a:solidFill>
              </a:rPr>
              <a:t>St Josephs Catholic Primary School</a:t>
            </a: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5AAE1E-DF86-4C23-9216-D1CBA6910ACF}"/>
              </a:ext>
            </a:extLst>
          </p:cNvPr>
          <p:cNvSpPr>
            <a:spLocks noGrp="1"/>
          </p:cNvSpPr>
          <p:nvPr>
            <p:ph type="title"/>
          </p:nvPr>
        </p:nvSpPr>
        <p:spPr/>
        <p:txBody>
          <a:bodyPr/>
          <a:lstStyle/>
          <a:p>
            <a:r>
              <a:rPr lang="en-GB" dirty="0"/>
              <a:t>Interaction</a:t>
            </a:r>
          </a:p>
        </p:txBody>
      </p:sp>
      <p:sp>
        <p:nvSpPr>
          <p:cNvPr id="4" name="Text Placeholder 3">
            <a:extLst>
              <a:ext uri="{FF2B5EF4-FFF2-40B4-BE49-F238E27FC236}">
                <a16:creationId xmlns:a16="http://schemas.microsoft.com/office/drawing/2014/main" id="{014DDE5C-3FEA-4C6B-B6CC-706EA7DA903A}"/>
              </a:ext>
            </a:extLst>
          </p:cNvPr>
          <p:cNvSpPr>
            <a:spLocks noGrp="1"/>
          </p:cNvSpPr>
          <p:nvPr>
            <p:ph type="body" sz="half" idx="2"/>
          </p:nvPr>
        </p:nvSpPr>
        <p:spPr/>
        <p:txBody>
          <a:bodyPr>
            <a:normAutofit fontScale="92500"/>
          </a:bodyPr>
          <a:lstStyle/>
          <a:p>
            <a:endParaRPr lang="en-GB" dirty="0"/>
          </a:p>
          <a:p>
            <a:endParaRPr lang="en-GB" dirty="0"/>
          </a:p>
          <a:p>
            <a:endParaRPr lang="en-GB" dirty="0"/>
          </a:p>
          <a:p>
            <a:endParaRPr lang="en-GB" dirty="0"/>
          </a:p>
          <a:p>
            <a:endParaRPr lang="en-GB" dirty="0"/>
          </a:p>
          <a:p>
            <a:endParaRPr lang="en-GB" dirty="0"/>
          </a:p>
          <a:p>
            <a:endParaRPr lang="en-GB" dirty="0"/>
          </a:p>
          <a:p>
            <a:r>
              <a:rPr lang="en-GB" dirty="0"/>
              <a:t>Be an Interaction Role Model – what does this look like?</a:t>
            </a:r>
          </a:p>
        </p:txBody>
      </p:sp>
      <p:sp>
        <p:nvSpPr>
          <p:cNvPr id="5" name="TextBox 4">
            <a:extLst>
              <a:ext uri="{FF2B5EF4-FFF2-40B4-BE49-F238E27FC236}">
                <a16:creationId xmlns:a16="http://schemas.microsoft.com/office/drawing/2014/main" id="{25B34D28-9419-40C3-950F-0B2FF2BD1F35}"/>
              </a:ext>
            </a:extLst>
          </p:cNvPr>
          <p:cNvSpPr txBox="1"/>
          <p:nvPr/>
        </p:nvSpPr>
        <p:spPr>
          <a:xfrm>
            <a:off x="154745" y="1496675"/>
            <a:ext cx="7764137" cy="4401205"/>
          </a:xfrm>
          <a:prstGeom prst="rect">
            <a:avLst/>
          </a:prstGeom>
          <a:noFill/>
        </p:spPr>
        <p:txBody>
          <a:bodyPr wrap="square" rtlCol="0">
            <a:spAutoFit/>
          </a:bodyPr>
          <a:lstStyle/>
          <a:p>
            <a:pPr algn="ctr"/>
            <a:r>
              <a:rPr lang="en-GB" sz="2000" dirty="0"/>
              <a:t>We communicate and interact with each other in different ways; learning the skills of interaction is really important for having good conversations and interactions with others. </a:t>
            </a:r>
          </a:p>
          <a:p>
            <a:pPr algn="ctr"/>
            <a:r>
              <a:rPr lang="en-GB" sz="2000" dirty="0"/>
              <a:t>We need to learn: </a:t>
            </a:r>
          </a:p>
          <a:p>
            <a:pPr algn="ctr"/>
            <a:endParaRPr lang="en-GB" sz="2000" dirty="0"/>
          </a:p>
          <a:p>
            <a:pPr algn="ctr"/>
            <a:r>
              <a:rPr lang="en-GB" sz="2000" dirty="0"/>
              <a:t>● When to talk and when to listen. </a:t>
            </a:r>
          </a:p>
          <a:p>
            <a:pPr algn="ctr"/>
            <a:r>
              <a:rPr lang="en-GB" sz="2000" dirty="0"/>
              <a:t>● How to take turns. </a:t>
            </a:r>
          </a:p>
          <a:p>
            <a:pPr algn="ctr"/>
            <a:r>
              <a:rPr lang="en-GB" sz="2000" dirty="0"/>
              <a:t>● How to notice if someone is not listening or bored with what we’re saying. </a:t>
            </a:r>
          </a:p>
          <a:p>
            <a:pPr algn="ctr"/>
            <a:endParaRPr lang="en-GB" sz="2000" dirty="0"/>
          </a:p>
          <a:p>
            <a:pPr algn="ctr"/>
            <a:r>
              <a:rPr lang="en-GB" sz="2000" dirty="0"/>
              <a:t>We need words to do this, but also skills in looking, listening and noticing people around us. </a:t>
            </a:r>
          </a:p>
          <a:p>
            <a:pPr algn="ctr"/>
            <a:r>
              <a:rPr lang="en-GB" sz="2000" dirty="0"/>
              <a:t>Children learn from adults by watching how they interact with other adults and with children. </a:t>
            </a:r>
          </a:p>
        </p:txBody>
      </p:sp>
      <p:pic>
        <p:nvPicPr>
          <p:cNvPr id="6" name="Picture 5">
            <a:extLst>
              <a:ext uri="{FF2B5EF4-FFF2-40B4-BE49-F238E27FC236}">
                <a16:creationId xmlns:a16="http://schemas.microsoft.com/office/drawing/2014/main" id="{E3AC2638-D384-4CCF-99CA-E3BC948FA9E4}"/>
              </a:ext>
            </a:extLst>
          </p:cNvPr>
          <p:cNvPicPr>
            <a:picLocks noChangeAspect="1"/>
          </p:cNvPicPr>
          <p:nvPr/>
        </p:nvPicPr>
        <p:blipFill rotWithShape="1">
          <a:blip r:embed="rId2"/>
          <a:srcRect b="8889"/>
          <a:stretch/>
        </p:blipFill>
        <p:spPr>
          <a:xfrm>
            <a:off x="154745" y="196948"/>
            <a:ext cx="1135117" cy="1153550"/>
          </a:xfrm>
          <a:prstGeom prst="rect">
            <a:avLst/>
          </a:prstGeom>
        </p:spPr>
      </p:pic>
      <p:sp>
        <p:nvSpPr>
          <p:cNvPr id="7" name="Smiley Face 6">
            <a:extLst>
              <a:ext uri="{FF2B5EF4-FFF2-40B4-BE49-F238E27FC236}">
                <a16:creationId xmlns:a16="http://schemas.microsoft.com/office/drawing/2014/main" id="{0BC803CB-71EE-48F1-9088-E73AB43B7344}"/>
              </a:ext>
            </a:extLst>
          </p:cNvPr>
          <p:cNvSpPr/>
          <p:nvPr/>
        </p:nvSpPr>
        <p:spPr>
          <a:xfrm>
            <a:off x="238538" y="6331229"/>
            <a:ext cx="331305" cy="33130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65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7" end="7"/>
                                            </p:txEl>
                                          </p:spTgt>
                                        </p:tgtEl>
                                        <p:attrNameLst>
                                          <p:attrName>style.visibility</p:attrName>
                                        </p:attrNameLst>
                                      </p:cBhvr>
                                      <p:to>
                                        <p:strVal val="visible"/>
                                      </p:to>
                                    </p:set>
                                    <p:animEffect transition="in" filter="fade">
                                      <p:cBhvr>
                                        <p:cTn id="12" dur="500"/>
                                        <p:tgtEl>
                                          <p:spTgt spid="4">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0CDF05-C971-44CA-B1C8-7E3142C7B5EC}"/>
              </a:ext>
            </a:extLst>
          </p:cNvPr>
          <p:cNvSpPr>
            <a:spLocks noGrp="1"/>
          </p:cNvSpPr>
          <p:nvPr>
            <p:ph type="title"/>
          </p:nvPr>
        </p:nvSpPr>
        <p:spPr/>
        <p:txBody>
          <a:bodyPr/>
          <a:lstStyle/>
          <a:p>
            <a:r>
              <a:rPr lang="en-GB" dirty="0"/>
              <a:t>Developing Interaction</a:t>
            </a:r>
          </a:p>
        </p:txBody>
      </p:sp>
      <p:sp>
        <p:nvSpPr>
          <p:cNvPr id="5" name="TextBox 4">
            <a:extLst>
              <a:ext uri="{FF2B5EF4-FFF2-40B4-BE49-F238E27FC236}">
                <a16:creationId xmlns:a16="http://schemas.microsoft.com/office/drawing/2014/main" id="{8DDE15C9-0B6F-4911-A58A-BD816DA76FD2}"/>
              </a:ext>
            </a:extLst>
          </p:cNvPr>
          <p:cNvSpPr txBox="1"/>
          <p:nvPr/>
        </p:nvSpPr>
        <p:spPr>
          <a:xfrm>
            <a:off x="198449" y="273359"/>
            <a:ext cx="7454101" cy="2308324"/>
          </a:xfrm>
          <a:prstGeom prst="rect">
            <a:avLst/>
          </a:prstGeom>
          <a:noFill/>
        </p:spPr>
        <p:txBody>
          <a:bodyPr wrap="square" rtlCol="0">
            <a:spAutoFit/>
          </a:bodyPr>
          <a:lstStyle/>
          <a:p>
            <a:r>
              <a:rPr lang="en-GB" sz="2400" dirty="0">
                <a:effectLst>
                  <a:outerShdw blurRad="38100" dist="38100" dir="2700000" algn="tl">
                    <a:srgbClr val="000000">
                      <a:alpha val="43137"/>
                    </a:srgbClr>
                  </a:outerShdw>
                </a:effectLst>
              </a:rPr>
              <a:t>What is different? </a:t>
            </a:r>
          </a:p>
          <a:p>
            <a:r>
              <a:rPr lang="en-GB" sz="2000" dirty="0"/>
              <a:t>Get your child to look at you carefully and then ask them to close their eyes. </a:t>
            </a:r>
          </a:p>
          <a:p>
            <a:r>
              <a:rPr lang="en-GB" sz="2000" dirty="0"/>
              <a:t>While they are not looking, change something about your appearance, like rolling up your sleeves, messing up your hair or putting on some glasses. </a:t>
            </a:r>
          </a:p>
          <a:p>
            <a:r>
              <a:rPr lang="en-GB" sz="2000" dirty="0"/>
              <a:t>Can they spot what is different?</a:t>
            </a:r>
          </a:p>
        </p:txBody>
      </p:sp>
      <p:sp>
        <p:nvSpPr>
          <p:cNvPr id="6" name="TextBox 5">
            <a:extLst>
              <a:ext uri="{FF2B5EF4-FFF2-40B4-BE49-F238E27FC236}">
                <a16:creationId xmlns:a16="http://schemas.microsoft.com/office/drawing/2014/main" id="{07A740D2-2E51-4920-BD00-6F0B24243723}"/>
              </a:ext>
            </a:extLst>
          </p:cNvPr>
          <p:cNvSpPr txBox="1"/>
          <p:nvPr/>
        </p:nvSpPr>
        <p:spPr>
          <a:xfrm>
            <a:off x="954556" y="3660764"/>
            <a:ext cx="7008714" cy="2923877"/>
          </a:xfrm>
          <a:prstGeom prst="rect">
            <a:avLst/>
          </a:prstGeom>
          <a:noFill/>
        </p:spPr>
        <p:txBody>
          <a:bodyPr wrap="square" rtlCol="0">
            <a:spAutoFit/>
          </a:bodyPr>
          <a:lstStyle/>
          <a:p>
            <a:r>
              <a:rPr lang="en-GB" sz="2400" dirty="0">
                <a:effectLst>
                  <a:outerShdw blurRad="38100" dist="38100" dir="2700000" algn="tl">
                    <a:srgbClr val="000000">
                      <a:alpha val="43137"/>
                    </a:srgbClr>
                  </a:outerShdw>
                </a:effectLst>
              </a:rPr>
              <a:t>Favourite Things Game </a:t>
            </a:r>
          </a:p>
          <a:p>
            <a:r>
              <a:rPr lang="en-GB" sz="2000" dirty="0"/>
              <a:t>Play a game sharing ideas of favourite things. </a:t>
            </a:r>
          </a:p>
          <a:p>
            <a:r>
              <a:rPr lang="en-GB" sz="2000" dirty="0"/>
              <a:t>Ask your child what their favourites are and tell them yours. </a:t>
            </a:r>
          </a:p>
          <a:p>
            <a:r>
              <a:rPr lang="en-GB" sz="2000" dirty="0"/>
              <a:t>My favourite food is bananas-modelling intonation and how to say a question ‘sense of a sentence’. Model then ask the child to copy </a:t>
            </a:r>
          </a:p>
          <a:p>
            <a:r>
              <a:rPr lang="en-GB" sz="2000" dirty="0"/>
              <a:t>• My favourite day is... </a:t>
            </a:r>
          </a:p>
          <a:p>
            <a:r>
              <a:rPr lang="en-GB" sz="2000" dirty="0"/>
              <a:t>• My favourite book is... </a:t>
            </a:r>
          </a:p>
          <a:p>
            <a:r>
              <a:rPr lang="en-GB" sz="2000" dirty="0"/>
              <a:t>• My favourite sport is...</a:t>
            </a:r>
          </a:p>
        </p:txBody>
      </p:sp>
      <p:sp>
        <p:nvSpPr>
          <p:cNvPr id="7" name="Smiley Face 6">
            <a:extLst>
              <a:ext uri="{FF2B5EF4-FFF2-40B4-BE49-F238E27FC236}">
                <a16:creationId xmlns:a16="http://schemas.microsoft.com/office/drawing/2014/main" id="{3225B16C-8E1E-4F59-A843-3477E5BC939C}"/>
              </a:ext>
            </a:extLst>
          </p:cNvPr>
          <p:cNvSpPr/>
          <p:nvPr/>
        </p:nvSpPr>
        <p:spPr>
          <a:xfrm>
            <a:off x="238538" y="6331229"/>
            <a:ext cx="331305" cy="33130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1049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2BD0AC-7FE4-4566-8514-1CEA7FDB62B0}"/>
              </a:ext>
            </a:extLst>
          </p:cNvPr>
          <p:cNvSpPr>
            <a:spLocks noGrp="1"/>
          </p:cNvSpPr>
          <p:nvPr>
            <p:ph type="title"/>
          </p:nvPr>
        </p:nvSpPr>
        <p:spPr/>
        <p:txBody>
          <a:bodyPr/>
          <a:lstStyle/>
          <a:p>
            <a:r>
              <a:rPr lang="en-GB" dirty="0"/>
              <a:t>Developing Interaction</a:t>
            </a:r>
          </a:p>
        </p:txBody>
      </p:sp>
      <p:sp>
        <p:nvSpPr>
          <p:cNvPr id="5" name="TextBox 4">
            <a:extLst>
              <a:ext uri="{FF2B5EF4-FFF2-40B4-BE49-F238E27FC236}">
                <a16:creationId xmlns:a16="http://schemas.microsoft.com/office/drawing/2014/main" id="{F0C2D2D3-CC4E-4E2D-926E-F338578E27BD}"/>
              </a:ext>
            </a:extLst>
          </p:cNvPr>
          <p:cNvSpPr txBox="1"/>
          <p:nvPr/>
        </p:nvSpPr>
        <p:spPr>
          <a:xfrm>
            <a:off x="201637" y="298988"/>
            <a:ext cx="7362138" cy="2123658"/>
          </a:xfrm>
          <a:prstGeom prst="rect">
            <a:avLst/>
          </a:prstGeom>
          <a:noFill/>
        </p:spPr>
        <p:txBody>
          <a:bodyPr wrap="square" rtlCol="0">
            <a:spAutoFit/>
          </a:bodyPr>
          <a:lstStyle/>
          <a:p>
            <a:r>
              <a:rPr lang="en-GB" sz="2400" dirty="0">
                <a:effectLst>
                  <a:outerShdw blurRad="38100" dist="38100" dir="2700000" algn="tl">
                    <a:srgbClr val="000000">
                      <a:alpha val="43137"/>
                    </a:srgbClr>
                  </a:outerShdw>
                </a:effectLst>
              </a:rPr>
              <a:t>Three Good Things </a:t>
            </a:r>
          </a:p>
          <a:p>
            <a:r>
              <a:rPr lang="en-GB" dirty="0"/>
              <a:t>Share some time with your child to talk about what they have enjoyed in their day. </a:t>
            </a:r>
          </a:p>
          <a:p>
            <a:r>
              <a:rPr lang="en-GB" dirty="0"/>
              <a:t>A good way to do this is to start by sharing with them good things that have happened in your day. </a:t>
            </a:r>
          </a:p>
          <a:p>
            <a:r>
              <a:rPr lang="en-GB" dirty="0"/>
              <a:t>Then ask, “Can you think of three good things you did today?” “What made you happy today?”</a:t>
            </a:r>
          </a:p>
        </p:txBody>
      </p:sp>
      <p:sp>
        <p:nvSpPr>
          <p:cNvPr id="6" name="TextBox 5">
            <a:extLst>
              <a:ext uri="{FF2B5EF4-FFF2-40B4-BE49-F238E27FC236}">
                <a16:creationId xmlns:a16="http://schemas.microsoft.com/office/drawing/2014/main" id="{62C2A00A-5B89-462D-BCE4-246C0C7758C5}"/>
              </a:ext>
            </a:extLst>
          </p:cNvPr>
          <p:cNvSpPr txBox="1"/>
          <p:nvPr/>
        </p:nvSpPr>
        <p:spPr>
          <a:xfrm>
            <a:off x="337626" y="2788750"/>
            <a:ext cx="7510234" cy="3631763"/>
          </a:xfrm>
          <a:prstGeom prst="rect">
            <a:avLst/>
          </a:prstGeom>
          <a:noFill/>
        </p:spPr>
        <p:txBody>
          <a:bodyPr wrap="square" rtlCol="0">
            <a:spAutoFit/>
          </a:bodyPr>
          <a:lstStyle/>
          <a:p>
            <a:r>
              <a:rPr lang="en-GB" sz="2400" dirty="0">
                <a:effectLst>
                  <a:outerShdw blurRad="38100" dist="38100" dir="2700000" algn="tl">
                    <a:srgbClr val="000000">
                      <a:alpha val="43137"/>
                    </a:srgbClr>
                  </a:outerShdw>
                </a:effectLst>
              </a:rPr>
              <a:t>Charades </a:t>
            </a:r>
          </a:p>
          <a:p>
            <a:r>
              <a:rPr lang="en-GB" dirty="0"/>
              <a:t>Get your child to play charades. </a:t>
            </a:r>
          </a:p>
          <a:p>
            <a:r>
              <a:rPr lang="en-GB" dirty="0"/>
              <a:t>Write down the words and phrases below on separate pieces of paper. Your child chooses one and acts it out for you to guess. </a:t>
            </a:r>
          </a:p>
          <a:p>
            <a:r>
              <a:rPr lang="en-GB" dirty="0"/>
              <a:t>• Film - The Lion King </a:t>
            </a:r>
          </a:p>
          <a:p>
            <a:r>
              <a:rPr lang="en-GB" dirty="0"/>
              <a:t>• Book - Frog on a Log </a:t>
            </a:r>
          </a:p>
          <a:p>
            <a:endParaRPr lang="en-GB" sz="2000" dirty="0">
              <a:effectLst>
                <a:outerShdw blurRad="38100" dist="38100" dir="2700000" algn="tl">
                  <a:srgbClr val="000000">
                    <a:alpha val="43137"/>
                  </a:srgbClr>
                </a:outerShdw>
              </a:effectLst>
            </a:endParaRPr>
          </a:p>
          <a:p>
            <a:r>
              <a:rPr lang="en-GB" sz="2400" dirty="0">
                <a:effectLst>
                  <a:outerShdw blurRad="38100" dist="38100" dir="2700000" algn="tl">
                    <a:srgbClr val="000000">
                      <a:alpha val="43137"/>
                    </a:srgbClr>
                  </a:outerShdw>
                </a:effectLst>
              </a:rPr>
              <a:t>I went to Market</a:t>
            </a:r>
          </a:p>
          <a:p>
            <a:r>
              <a:rPr lang="en-GB" dirty="0"/>
              <a:t>Each player has to say what they brought and what everyone else did too! </a:t>
            </a:r>
          </a:p>
          <a:p>
            <a:r>
              <a:rPr lang="en-GB" dirty="0"/>
              <a:t>“I went to market and I brought an apple. I went to market and I bought an apple and an book etc.”</a:t>
            </a:r>
          </a:p>
        </p:txBody>
      </p:sp>
      <p:sp>
        <p:nvSpPr>
          <p:cNvPr id="7" name="Smiley Face 6">
            <a:extLst>
              <a:ext uri="{FF2B5EF4-FFF2-40B4-BE49-F238E27FC236}">
                <a16:creationId xmlns:a16="http://schemas.microsoft.com/office/drawing/2014/main" id="{75FF0AA3-D925-4E00-A7AC-71F6B03C1F39}"/>
              </a:ext>
            </a:extLst>
          </p:cNvPr>
          <p:cNvSpPr/>
          <p:nvPr/>
        </p:nvSpPr>
        <p:spPr>
          <a:xfrm>
            <a:off x="238538" y="6331229"/>
            <a:ext cx="331305" cy="33130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2885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168847-235B-4E2C-9301-C3650666C1C1}"/>
              </a:ext>
            </a:extLst>
          </p:cNvPr>
          <p:cNvSpPr>
            <a:spLocks noGrp="1"/>
          </p:cNvSpPr>
          <p:nvPr>
            <p:ph type="title"/>
          </p:nvPr>
        </p:nvSpPr>
        <p:spPr>
          <a:xfrm>
            <a:off x="8294370" y="603504"/>
            <a:ext cx="3144774" cy="1645920"/>
          </a:xfrm>
        </p:spPr>
        <p:txBody>
          <a:bodyPr/>
          <a:lstStyle/>
          <a:p>
            <a:r>
              <a:rPr lang="en-GB" dirty="0"/>
              <a:t>Understanding</a:t>
            </a:r>
          </a:p>
        </p:txBody>
      </p:sp>
      <p:sp>
        <p:nvSpPr>
          <p:cNvPr id="5" name="TextBox 4">
            <a:extLst>
              <a:ext uri="{FF2B5EF4-FFF2-40B4-BE49-F238E27FC236}">
                <a16:creationId xmlns:a16="http://schemas.microsoft.com/office/drawing/2014/main" id="{67F1247F-0BDB-455B-89E4-5B64801EB7FD}"/>
              </a:ext>
            </a:extLst>
          </p:cNvPr>
          <p:cNvSpPr txBox="1"/>
          <p:nvPr/>
        </p:nvSpPr>
        <p:spPr>
          <a:xfrm>
            <a:off x="284084" y="1319932"/>
            <a:ext cx="7634797" cy="5139869"/>
          </a:xfrm>
          <a:prstGeom prst="rect">
            <a:avLst/>
          </a:prstGeom>
          <a:noFill/>
        </p:spPr>
        <p:txBody>
          <a:bodyPr wrap="square" rtlCol="0">
            <a:spAutoFit/>
          </a:bodyPr>
          <a:lstStyle/>
          <a:p>
            <a:pPr algn="ctr"/>
            <a:r>
              <a:rPr lang="en-GB" sz="2000" dirty="0">
                <a:effectLst>
                  <a:outerShdw blurRad="38100" dist="38100" dir="2700000" algn="tl">
                    <a:srgbClr val="000000">
                      <a:alpha val="43137"/>
                    </a:srgbClr>
                  </a:outerShdw>
                </a:effectLst>
              </a:rPr>
              <a:t>Understanding is key to talking and learning.</a:t>
            </a:r>
          </a:p>
          <a:p>
            <a:pPr algn="ctr"/>
            <a:endParaRPr lang="en-GB" dirty="0"/>
          </a:p>
          <a:p>
            <a:pPr algn="ctr"/>
            <a:r>
              <a:rPr lang="en-GB" dirty="0"/>
              <a:t>Children need to understand what single words mean and when words are joined together into sentences, conversations and stories. </a:t>
            </a:r>
          </a:p>
          <a:p>
            <a:pPr algn="ctr"/>
            <a:r>
              <a:rPr lang="en-GB" dirty="0"/>
              <a:t>Children go through phases where they ask lots of questions. They are trying to find out how things work and understand the world around them. </a:t>
            </a:r>
          </a:p>
          <a:p>
            <a:pPr algn="ctr"/>
            <a:r>
              <a:rPr lang="en-GB" dirty="0"/>
              <a:t>Adults play an important role in answering the many questions children have and in checking out whether children understand and modelling how to pose questions and what we do if we don’t know the answer. </a:t>
            </a:r>
          </a:p>
          <a:p>
            <a:pPr algn="ctr"/>
            <a:endParaRPr lang="en-GB" dirty="0"/>
          </a:p>
          <a:p>
            <a:pPr algn="ctr"/>
            <a:r>
              <a:rPr lang="en-GB" sz="2000" dirty="0">
                <a:effectLst>
                  <a:outerShdw blurRad="38100" dist="38100" dir="2700000" algn="tl">
                    <a:srgbClr val="000000">
                      <a:alpha val="43137"/>
                    </a:srgbClr>
                  </a:outerShdw>
                </a:effectLst>
              </a:rPr>
              <a:t>Understanding help us to: </a:t>
            </a:r>
          </a:p>
          <a:p>
            <a:pPr marL="285750" indent="-285750" algn="ctr">
              <a:buFont typeface="Arial" panose="020B0604020202020204" pitchFamily="34" charset="0"/>
              <a:buChar char="•"/>
            </a:pPr>
            <a:r>
              <a:rPr lang="en-GB" dirty="0"/>
              <a:t>Keep us safe </a:t>
            </a:r>
          </a:p>
          <a:p>
            <a:pPr marL="285750" indent="-285750" algn="ctr">
              <a:buFont typeface="Arial" panose="020B0604020202020204" pitchFamily="34" charset="0"/>
              <a:buChar char="•"/>
            </a:pPr>
            <a:r>
              <a:rPr lang="en-GB" dirty="0"/>
              <a:t>Be informed </a:t>
            </a:r>
          </a:p>
          <a:p>
            <a:pPr marL="285750" indent="-285750" algn="ctr">
              <a:buFont typeface="Arial" panose="020B0604020202020204" pitchFamily="34" charset="0"/>
              <a:buChar char="•"/>
            </a:pPr>
            <a:r>
              <a:rPr lang="en-GB" dirty="0"/>
              <a:t>Work out what is happening in a situation </a:t>
            </a:r>
          </a:p>
          <a:p>
            <a:pPr marL="285750" indent="-285750" algn="ctr">
              <a:buFont typeface="Arial" panose="020B0604020202020204" pitchFamily="34" charset="0"/>
              <a:buChar char="•"/>
            </a:pPr>
            <a:r>
              <a:rPr lang="en-GB" dirty="0"/>
              <a:t>Continue learning/moving forwards </a:t>
            </a:r>
          </a:p>
          <a:p>
            <a:pPr marL="285750" indent="-285750" algn="ctr">
              <a:buFont typeface="Arial" panose="020B0604020202020204" pitchFamily="34" charset="0"/>
              <a:buChar char="•"/>
            </a:pPr>
            <a:r>
              <a:rPr lang="en-GB" dirty="0"/>
              <a:t>Appreciate others’ feelings and express our own needs appropriately</a:t>
            </a:r>
          </a:p>
        </p:txBody>
      </p:sp>
      <p:pic>
        <p:nvPicPr>
          <p:cNvPr id="6" name="Picture 5">
            <a:extLst>
              <a:ext uri="{FF2B5EF4-FFF2-40B4-BE49-F238E27FC236}">
                <a16:creationId xmlns:a16="http://schemas.microsoft.com/office/drawing/2014/main" id="{AEADAE60-FB31-44DF-A3EE-1FDFC5E2F1B1}"/>
              </a:ext>
            </a:extLst>
          </p:cNvPr>
          <p:cNvPicPr>
            <a:picLocks noChangeAspect="1"/>
          </p:cNvPicPr>
          <p:nvPr/>
        </p:nvPicPr>
        <p:blipFill>
          <a:blip r:embed="rId2"/>
          <a:stretch>
            <a:fillRect/>
          </a:stretch>
        </p:blipFill>
        <p:spPr>
          <a:xfrm>
            <a:off x="126610" y="45445"/>
            <a:ext cx="1062890" cy="1192511"/>
          </a:xfrm>
          <a:prstGeom prst="rect">
            <a:avLst/>
          </a:prstGeom>
        </p:spPr>
      </p:pic>
      <p:sp>
        <p:nvSpPr>
          <p:cNvPr id="7" name="Heart 6">
            <a:extLst>
              <a:ext uri="{FF2B5EF4-FFF2-40B4-BE49-F238E27FC236}">
                <a16:creationId xmlns:a16="http://schemas.microsoft.com/office/drawing/2014/main" id="{23C8A519-777E-44A3-BDF8-2508609FA252}"/>
              </a:ext>
            </a:extLst>
          </p:cNvPr>
          <p:cNvSpPr/>
          <p:nvPr/>
        </p:nvSpPr>
        <p:spPr>
          <a:xfrm>
            <a:off x="228461" y="6294783"/>
            <a:ext cx="447399" cy="38431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298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2CE468-13A5-49CB-BD55-76B37D37258C}"/>
              </a:ext>
            </a:extLst>
          </p:cNvPr>
          <p:cNvSpPr>
            <a:spLocks noGrp="1"/>
          </p:cNvSpPr>
          <p:nvPr>
            <p:ph type="title"/>
          </p:nvPr>
        </p:nvSpPr>
        <p:spPr/>
        <p:txBody>
          <a:bodyPr/>
          <a:lstStyle/>
          <a:p>
            <a:r>
              <a:rPr lang="en-GB" dirty="0"/>
              <a:t>Developing understanding</a:t>
            </a:r>
          </a:p>
        </p:txBody>
      </p:sp>
      <p:sp>
        <p:nvSpPr>
          <p:cNvPr id="5" name="TextBox 4">
            <a:extLst>
              <a:ext uri="{FF2B5EF4-FFF2-40B4-BE49-F238E27FC236}">
                <a16:creationId xmlns:a16="http://schemas.microsoft.com/office/drawing/2014/main" id="{0B3D2CD3-B255-4BEC-BC88-F15BB36EE00D}"/>
              </a:ext>
            </a:extLst>
          </p:cNvPr>
          <p:cNvSpPr txBox="1"/>
          <p:nvPr/>
        </p:nvSpPr>
        <p:spPr>
          <a:xfrm>
            <a:off x="836306" y="289679"/>
            <a:ext cx="5955111" cy="6278642"/>
          </a:xfrm>
          <a:prstGeom prst="rect">
            <a:avLst/>
          </a:prstGeom>
          <a:noFill/>
        </p:spPr>
        <p:txBody>
          <a:bodyPr wrap="square" rtlCol="0">
            <a:spAutoFit/>
          </a:bodyPr>
          <a:lstStyle/>
          <a:p>
            <a:r>
              <a:rPr lang="en-GB" sz="2000" dirty="0">
                <a:effectLst>
                  <a:outerShdw blurRad="38100" dist="38100" dir="2700000" algn="tl">
                    <a:srgbClr val="000000">
                      <a:alpha val="43137"/>
                    </a:srgbClr>
                  </a:outerShdw>
                </a:effectLst>
              </a:rPr>
              <a:t>Riddles </a:t>
            </a:r>
          </a:p>
          <a:p>
            <a:r>
              <a:rPr lang="en-GB" dirty="0"/>
              <a:t>Tell riddles and see if your child can guess the answer: It’s an animal, it has stripes, it’s black and white... It’s a food, it’s round, it’s crunchy, it grows on trees, it begins with “a” </a:t>
            </a:r>
          </a:p>
          <a:p>
            <a:endParaRPr lang="en-GB" dirty="0"/>
          </a:p>
          <a:p>
            <a:r>
              <a:rPr lang="en-GB" sz="2000" dirty="0">
                <a:effectLst>
                  <a:outerShdw blurRad="38100" dist="38100" dir="2700000" algn="tl">
                    <a:srgbClr val="000000">
                      <a:alpha val="43137"/>
                    </a:srgbClr>
                  </a:outerShdw>
                </a:effectLst>
              </a:rPr>
              <a:t>Sentence Starters </a:t>
            </a:r>
          </a:p>
          <a:p>
            <a:r>
              <a:rPr lang="en-GB" dirty="0"/>
              <a:t>You begin a sentence and someone else finishes it. Decide whether it’s silly or sensible: </a:t>
            </a:r>
          </a:p>
          <a:p>
            <a:r>
              <a:rPr lang="en-GB" dirty="0"/>
              <a:t>• Chicken is my favourite... </a:t>
            </a:r>
          </a:p>
          <a:p>
            <a:r>
              <a:rPr lang="en-GB" dirty="0"/>
              <a:t>• One day I ate an enormous... </a:t>
            </a:r>
          </a:p>
          <a:p>
            <a:r>
              <a:rPr lang="en-GB" dirty="0"/>
              <a:t>• In my garden I saw a... </a:t>
            </a:r>
          </a:p>
          <a:p>
            <a:r>
              <a:rPr lang="en-GB" dirty="0"/>
              <a:t>• I won an amazing... </a:t>
            </a:r>
          </a:p>
          <a:p>
            <a:r>
              <a:rPr lang="en-GB" dirty="0"/>
              <a:t>• The clown I saw was juggling...</a:t>
            </a:r>
          </a:p>
          <a:p>
            <a:endParaRPr lang="en-GB" dirty="0"/>
          </a:p>
          <a:p>
            <a:r>
              <a:rPr lang="en-GB" sz="2000" dirty="0">
                <a:effectLst>
                  <a:outerShdw blurRad="38100" dist="38100" dir="2700000" algn="tl">
                    <a:srgbClr val="000000">
                      <a:alpha val="43137"/>
                    </a:srgbClr>
                  </a:outerShdw>
                </a:effectLst>
              </a:rPr>
              <a:t>Odd one out</a:t>
            </a:r>
          </a:p>
          <a:p>
            <a:r>
              <a:rPr lang="en-GB" dirty="0"/>
              <a:t>Which is the odd one out of the following: </a:t>
            </a:r>
          </a:p>
          <a:p>
            <a:r>
              <a:rPr lang="en-GB" dirty="0"/>
              <a:t>• Sheep, cow, chicken, lion </a:t>
            </a:r>
          </a:p>
          <a:p>
            <a:r>
              <a:rPr lang="en-GB" dirty="0"/>
              <a:t>• Apple, orange, grapes, carrot </a:t>
            </a:r>
          </a:p>
          <a:p>
            <a:r>
              <a:rPr lang="en-GB" dirty="0"/>
              <a:t>• Chair, table, sofa, hat </a:t>
            </a:r>
          </a:p>
          <a:p>
            <a:r>
              <a:rPr lang="en-GB" dirty="0"/>
              <a:t>• Cabbage, yoghurt, potato, broccoli </a:t>
            </a:r>
          </a:p>
          <a:p>
            <a:r>
              <a:rPr lang="en-GB" dirty="0"/>
              <a:t>• Football, rugby, judo, cricket</a:t>
            </a:r>
          </a:p>
        </p:txBody>
      </p:sp>
      <p:sp>
        <p:nvSpPr>
          <p:cNvPr id="4" name="Heart 3">
            <a:extLst>
              <a:ext uri="{FF2B5EF4-FFF2-40B4-BE49-F238E27FC236}">
                <a16:creationId xmlns:a16="http://schemas.microsoft.com/office/drawing/2014/main" id="{D2A8F9A7-4E1D-4151-80C9-C919A873F30F}"/>
              </a:ext>
            </a:extLst>
          </p:cNvPr>
          <p:cNvSpPr/>
          <p:nvPr/>
        </p:nvSpPr>
        <p:spPr>
          <a:xfrm>
            <a:off x="228461" y="6294783"/>
            <a:ext cx="447399" cy="38431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2461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40A451-3803-4227-97CA-22B4D4C2270A}"/>
              </a:ext>
            </a:extLst>
          </p:cNvPr>
          <p:cNvSpPr>
            <a:spLocks noGrp="1"/>
          </p:cNvSpPr>
          <p:nvPr>
            <p:ph type="title"/>
          </p:nvPr>
        </p:nvSpPr>
        <p:spPr/>
        <p:txBody>
          <a:bodyPr/>
          <a:lstStyle/>
          <a:p>
            <a:r>
              <a:rPr lang="en-GB" dirty="0"/>
              <a:t>Play</a:t>
            </a:r>
          </a:p>
        </p:txBody>
      </p:sp>
      <p:sp>
        <p:nvSpPr>
          <p:cNvPr id="4" name="Text Placeholder 3">
            <a:extLst>
              <a:ext uri="{FF2B5EF4-FFF2-40B4-BE49-F238E27FC236}">
                <a16:creationId xmlns:a16="http://schemas.microsoft.com/office/drawing/2014/main" id="{F3369AD6-E254-4F56-8D1F-AE6E37DF822A}"/>
              </a:ext>
            </a:extLst>
          </p:cNvPr>
          <p:cNvSpPr>
            <a:spLocks noGrp="1"/>
          </p:cNvSpPr>
          <p:nvPr>
            <p:ph type="body" sz="half" idx="2"/>
          </p:nvPr>
        </p:nvSpPr>
        <p:spPr/>
        <p:txBody>
          <a:bodyPr>
            <a:normAutofit fontScale="92500" lnSpcReduction="10000"/>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Be a Play Role Model – what does this look like?</a:t>
            </a:r>
          </a:p>
        </p:txBody>
      </p:sp>
      <p:sp>
        <p:nvSpPr>
          <p:cNvPr id="5" name="TextBox 4">
            <a:extLst>
              <a:ext uri="{FF2B5EF4-FFF2-40B4-BE49-F238E27FC236}">
                <a16:creationId xmlns:a16="http://schemas.microsoft.com/office/drawing/2014/main" id="{8BD953D7-41DE-4F38-BFFE-EF84386C2D66}"/>
              </a:ext>
            </a:extLst>
          </p:cNvPr>
          <p:cNvSpPr txBox="1"/>
          <p:nvPr/>
        </p:nvSpPr>
        <p:spPr>
          <a:xfrm>
            <a:off x="319597" y="1862801"/>
            <a:ext cx="7643674" cy="3647152"/>
          </a:xfrm>
          <a:prstGeom prst="rect">
            <a:avLst/>
          </a:prstGeom>
          <a:noFill/>
        </p:spPr>
        <p:txBody>
          <a:bodyPr wrap="square" rtlCol="0">
            <a:spAutoFit/>
          </a:bodyPr>
          <a:lstStyle/>
          <a:p>
            <a:pPr algn="ctr"/>
            <a:r>
              <a:rPr lang="en-GB" sz="2100" dirty="0"/>
              <a:t>Play is a really important part of children’s learning and development. </a:t>
            </a:r>
          </a:p>
          <a:p>
            <a:pPr algn="ctr"/>
            <a:r>
              <a:rPr lang="en-GB" sz="2100" dirty="0"/>
              <a:t>Children learn all kinds of skills through play; they learn how things work, how to interact and share with other children, how to play with different toys and to enter a world of imagination. </a:t>
            </a:r>
          </a:p>
          <a:p>
            <a:pPr algn="ctr"/>
            <a:endParaRPr lang="en-GB" sz="2100" dirty="0"/>
          </a:p>
          <a:p>
            <a:pPr algn="ctr"/>
            <a:r>
              <a:rPr lang="en-GB" sz="2100" dirty="0"/>
              <a:t>Playing enables children to test things out in a safe way, to learn about emotions and to talk with others. </a:t>
            </a:r>
          </a:p>
          <a:p>
            <a:pPr algn="ctr"/>
            <a:r>
              <a:rPr lang="en-GB" sz="2100" dirty="0"/>
              <a:t>Children often love adults to play with them. It’s great if you can follow their lead and join in the fun. </a:t>
            </a:r>
          </a:p>
        </p:txBody>
      </p:sp>
      <p:pic>
        <p:nvPicPr>
          <p:cNvPr id="6" name="Picture 5">
            <a:extLst>
              <a:ext uri="{FF2B5EF4-FFF2-40B4-BE49-F238E27FC236}">
                <a16:creationId xmlns:a16="http://schemas.microsoft.com/office/drawing/2014/main" id="{5474DCB6-A369-42FD-A037-931AFDC548C6}"/>
              </a:ext>
            </a:extLst>
          </p:cNvPr>
          <p:cNvPicPr>
            <a:picLocks noChangeAspect="1"/>
          </p:cNvPicPr>
          <p:nvPr/>
        </p:nvPicPr>
        <p:blipFill>
          <a:blip r:embed="rId2"/>
          <a:stretch>
            <a:fillRect/>
          </a:stretch>
        </p:blipFill>
        <p:spPr>
          <a:xfrm>
            <a:off x="197828" y="154744"/>
            <a:ext cx="1114928" cy="1142121"/>
          </a:xfrm>
          <a:prstGeom prst="rect">
            <a:avLst/>
          </a:prstGeom>
        </p:spPr>
      </p:pic>
      <p:sp>
        <p:nvSpPr>
          <p:cNvPr id="7" name="Sun 6">
            <a:extLst>
              <a:ext uri="{FF2B5EF4-FFF2-40B4-BE49-F238E27FC236}">
                <a16:creationId xmlns:a16="http://schemas.microsoft.com/office/drawing/2014/main" id="{442C35F2-1149-45F0-B32A-AF54BD9389F0}"/>
              </a:ext>
            </a:extLst>
          </p:cNvPr>
          <p:cNvSpPr/>
          <p:nvPr/>
        </p:nvSpPr>
        <p:spPr>
          <a:xfrm>
            <a:off x="228599" y="6188765"/>
            <a:ext cx="482054" cy="51683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671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8" end="8"/>
                                            </p:txEl>
                                          </p:spTgt>
                                        </p:tgtEl>
                                        <p:attrNameLst>
                                          <p:attrName>style.visibility</p:attrName>
                                        </p:attrNameLst>
                                      </p:cBhvr>
                                      <p:to>
                                        <p:strVal val="visible"/>
                                      </p:to>
                                    </p:set>
                                    <p:animEffect transition="in" filter="fade">
                                      <p:cBhvr>
                                        <p:cTn id="12" dur="500"/>
                                        <p:tgtEl>
                                          <p:spTgt spid="4">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9ED352-B41D-4AB4-8437-5B2F948DFDD9}"/>
              </a:ext>
            </a:extLst>
          </p:cNvPr>
          <p:cNvSpPr>
            <a:spLocks noGrp="1"/>
          </p:cNvSpPr>
          <p:nvPr>
            <p:ph type="title"/>
          </p:nvPr>
        </p:nvSpPr>
        <p:spPr/>
        <p:txBody>
          <a:bodyPr/>
          <a:lstStyle/>
          <a:p>
            <a:r>
              <a:rPr lang="en-GB" dirty="0"/>
              <a:t>Developing play</a:t>
            </a:r>
          </a:p>
        </p:txBody>
      </p:sp>
      <p:pic>
        <p:nvPicPr>
          <p:cNvPr id="5" name="Picture 4">
            <a:extLst>
              <a:ext uri="{FF2B5EF4-FFF2-40B4-BE49-F238E27FC236}">
                <a16:creationId xmlns:a16="http://schemas.microsoft.com/office/drawing/2014/main" id="{842AF1FF-50A2-4E75-8F96-BDA44F780287}"/>
              </a:ext>
            </a:extLst>
          </p:cNvPr>
          <p:cNvPicPr>
            <a:picLocks noChangeAspect="1"/>
          </p:cNvPicPr>
          <p:nvPr/>
        </p:nvPicPr>
        <p:blipFill>
          <a:blip r:embed="rId2"/>
          <a:stretch>
            <a:fillRect/>
          </a:stretch>
        </p:blipFill>
        <p:spPr>
          <a:xfrm>
            <a:off x="506212" y="384968"/>
            <a:ext cx="2750527" cy="2759947"/>
          </a:xfrm>
          <a:prstGeom prst="rect">
            <a:avLst/>
          </a:prstGeom>
        </p:spPr>
      </p:pic>
      <p:sp>
        <p:nvSpPr>
          <p:cNvPr id="6" name="TextBox 5">
            <a:extLst>
              <a:ext uri="{FF2B5EF4-FFF2-40B4-BE49-F238E27FC236}">
                <a16:creationId xmlns:a16="http://schemas.microsoft.com/office/drawing/2014/main" id="{C4AB2458-8AB3-44F8-9573-E3BD04191645}"/>
              </a:ext>
            </a:extLst>
          </p:cNvPr>
          <p:cNvSpPr txBox="1"/>
          <p:nvPr/>
        </p:nvSpPr>
        <p:spPr>
          <a:xfrm>
            <a:off x="3890220" y="1074510"/>
            <a:ext cx="3144774" cy="1569660"/>
          </a:xfrm>
          <a:prstGeom prst="rect">
            <a:avLst/>
          </a:prstGeom>
          <a:noFill/>
        </p:spPr>
        <p:txBody>
          <a:bodyPr wrap="square" rtlCol="0">
            <a:spAutoFit/>
          </a:bodyPr>
          <a:lstStyle/>
          <a:p>
            <a:pPr marL="285750" indent="-285750">
              <a:buFont typeface="Arial" panose="020B0604020202020204" pitchFamily="34" charset="0"/>
              <a:buChar char="•"/>
            </a:pPr>
            <a:r>
              <a:rPr lang="en-GB" sz="2400" dirty="0"/>
              <a:t>Board games </a:t>
            </a:r>
          </a:p>
          <a:p>
            <a:pPr marL="285750" indent="-285750">
              <a:buFont typeface="Arial" panose="020B0604020202020204" pitchFamily="34" charset="0"/>
              <a:buChar char="•"/>
            </a:pPr>
            <a:r>
              <a:rPr lang="en-GB" sz="2400" dirty="0" err="1"/>
              <a:t>Dobble</a:t>
            </a:r>
            <a:r>
              <a:rPr lang="en-GB" sz="2400" dirty="0"/>
              <a:t> </a:t>
            </a:r>
          </a:p>
          <a:p>
            <a:pPr marL="285750" indent="-285750">
              <a:buFont typeface="Arial" panose="020B0604020202020204" pitchFamily="34" charset="0"/>
              <a:buChar char="•"/>
            </a:pPr>
            <a:r>
              <a:rPr lang="en-GB" sz="2400" dirty="0"/>
              <a:t>Kim’s Game </a:t>
            </a:r>
          </a:p>
          <a:p>
            <a:pPr marL="285750" indent="-285750">
              <a:buFont typeface="Arial" panose="020B0604020202020204" pitchFamily="34" charset="0"/>
              <a:buChar char="•"/>
            </a:pPr>
            <a:r>
              <a:rPr lang="en-GB" sz="2400" dirty="0"/>
              <a:t>Spot the difference</a:t>
            </a:r>
          </a:p>
        </p:txBody>
      </p:sp>
      <p:sp>
        <p:nvSpPr>
          <p:cNvPr id="7" name="TextBox 6">
            <a:extLst>
              <a:ext uri="{FF2B5EF4-FFF2-40B4-BE49-F238E27FC236}">
                <a16:creationId xmlns:a16="http://schemas.microsoft.com/office/drawing/2014/main" id="{728F917A-E940-4425-90D3-B32905897C44}"/>
              </a:ext>
            </a:extLst>
          </p:cNvPr>
          <p:cNvSpPr txBox="1"/>
          <p:nvPr/>
        </p:nvSpPr>
        <p:spPr>
          <a:xfrm>
            <a:off x="340953" y="3713085"/>
            <a:ext cx="7098534" cy="2646878"/>
          </a:xfrm>
          <a:prstGeom prst="rect">
            <a:avLst/>
          </a:prstGeom>
          <a:noFill/>
        </p:spPr>
        <p:txBody>
          <a:bodyPr wrap="square" rtlCol="0">
            <a:spAutoFit/>
          </a:bodyPr>
          <a:lstStyle/>
          <a:p>
            <a:r>
              <a:rPr lang="en-GB" sz="2400" dirty="0">
                <a:effectLst>
                  <a:outerShdw blurRad="38100" dist="38100" dir="2700000" algn="tl">
                    <a:srgbClr val="000000">
                      <a:alpha val="43137"/>
                    </a:srgbClr>
                  </a:outerShdw>
                </a:effectLst>
              </a:rPr>
              <a:t>Construction and Small World </a:t>
            </a:r>
          </a:p>
          <a:p>
            <a:r>
              <a:rPr lang="en-GB" sz="2000" dirty="0"/>
              <a:t>Construction and small world also offers the opportunity for children to build on their language skills, expanding their vocabulary and their understanding. </a:t>
            </a:r>
          </a:p>
          <a:p>
            <a:endParaRPr lang="en-GB" dirty="0"/>
          </a:p>
          <a:p>
            <a:r>
              <a:rPr lang="en-GB" sz="2400" dirty="0">
                <a:effectLst>
                  <a:outerShdw blurRad="38100" dist="38100" dir="2700000" algn="tl">
                    <a:srgbClr val="000000">
                      <a:alpha val="43137"/>
                    </a:srgbClr>
                  </a:outerShdw>
                </a:effectLst>
              </a:rPr>
              <a:t>Physical Gross Motor Play </a:t>
            </a:r>
          </a:p>
          <a:p>
            <a:r>
              <a:rPr lang="en-GB" sz="2000" dirty="0"/>
              <a:t>Active play in children is required for brain growth, physical development, communication and social growth. </a:t>
            </a:r>
          </a:p>
        </p:txBody>
      </p:sp>
      <p:sp>
        <p:nvSpPr>
          <p:cNvPr id="8" name="TextBox 7">
            <a:extLst>
              <a:ext uri="{FF2B5EF4-FFF2-40B4-BE49-F238E27FC236}">
                <a16:creationId xmlns:a16="http://schemas.microsoft.com/office/drawing/2014/main" id="{6E916B52-437C-47EC-AC92-28364586A522}"/>
              </a:ext>
            </a:extLst>
          </p:cNvPr>
          <p:cNvSpPr txBox="1"/>
          <p:nvPr/>
        </p:nvSpPr>
        <p:spPr>
          <a:xfrm>
            <a:off x="8248226" y="5790654"/>
            <a:ext cx="3602821" cy="646331"/>
          </a:xfrm>
          <a:prstGeom prst="rect">
            <a:avLst/>
          </a:prstGeom>
          <a:noFill/>
        </p:spPr>
        <p:txBody>
          <a:bodyPr wrap="square" rtlCol="0">
            <a:spAutoFit/>
          </a:bodyPr>
          <a:lstStyle/>
          <a:p>
            <a:r>
              <a:rPr lang="en-GB" dirty="0"/>
              <a:t>The Best Role Models Play with or alongside Children</a:t>
            </a:r>
          </a:p>
        </p:txBody>
      </p:sp>
      <p:sp>
        <p:nvSpPr>
          <p:cNvPr id="9" name="Sun 8">
            <a:extLst>
              <a:ext uri="{FF2B5EF4-FFF2-40B4-BE49-F238E27FC236}">
                <a16:creationId xmlns:a16="http://schemas.microsoft.com/office/drawing/2014/main" id="{20C7915E-987E-409A-B699-34B0ACE0885F}"/>
              </a:ext>
            </a:extLst>
          </p:cNvPr>
          <p:cNvSpPr/>
          <p:nvPr/>
        </p:nvSpPr>
        <p:spPr>
          <a:xfrm>
            <a:off x="79796" y="6267623"/>
            <a:ext cx="482054" cy="51683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2999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F77540-38D5-4D67-A029-D929194A544A}"/>
              </a:ext>
            </a:extLst>
          </p:cNvPr>
          <p:cNvSpPr>
            <a:spLocks noGrp="1"/>
          </p:cNvSpPr>
          <p:nvPr>
            <p:ph type="title"/>
          </p:nvPr>
        </p:nvSpPr>
        <p:spPr/>
        <p:txBody>
          <a:bodyPr/>
          <a:lstStyle/>
          <a:p>
            <a:r>
              <a:rPr lang="en-GB" dirty="0"/>
              <a:t>Developing talk</a:t>
            </a:r>
          </a:p>
        </p:txBody>
      </p:sp>
      <p:sp>
        <p:nvSpPr>
          <p:cNvPr id="4" name="Text Placeholder 3">
            <a:extLst>
              <a:ext uri="{FF2B5EF4-FFF2-40B4-BE49-F238E27FC236}">
                <a16:creationId xmlns:a16="http://schemas.microsoft.com/office/drawing/2014/main" id="{4C8BF22A-2628-4E77-ABCA-EE7F7F0BD7B9}"/>
              </a:ext>
            </a:extLst>
          </p:cNvPr>
          <p:cNvSpPr>
            <a:spLocks noGrp="1"/>
          </p:cNvSpPr>
          <p:nvPr>
            <p:ph type="body" sz="half" idx="2"/>
          </p:nvPr>
        </p:nvSpPr>
        <p:spPr/>
        <p:txBody>
          <a:bodyPr/>
          <a:lstStyle/>
          <a:p>
            <a:r>
              <a:rPr lang="en-GB" dirty="0"/>
              <a:t>Would anybody like to share their ideas or tips for developing talk?</a:t>
            </a:r>
          </a:p>
        </p:txBody>
      </p:sp>
      <p:pic>
        <p:nvPicPr>
          <p:cNvPr id="5" name="Picture 4">
            <a:extLst>
              <a:ext uri="{FF2B5EF4-FFF2-40B4-BE49-F238E27FC236}">
                <a16:creationId xmlns:a16="http://schemas.microsoft.com/office/drawing/2014/main" id="{8B63F80F-6844-45DA-991F-E41009388A12}"/>
              </a:ext>
            </a:extLst>
          </p:cNvPr>
          <p:cNvPicPr>
            <a:picLocks noChangeAspect="1"/>
          </p:cNvPicPr>
          <p:nvPr/>
        </p:nvPicPr>
        <p:blipFill>
          <a:blip r:embed="rId2"/>
          <a:stretch>
            <a:fillRect/>
          </a:stretch>
        </p:blipFill>
        <p:spPr>
          <a:xfrm>
            <a:off x="669665" y="770321"/>
            <a:ext cx="6689923" cy="4732360"/>
          </a:xfrm>
          <a:prstGeom prst="rect">
            <a:avLst/>
          </a:prstGeom>
        </p:spPr>
      </p:pic>
      <p:sp>
        <p:nvSpPr>
          <p:cNvPr id="6" name="Heart 5">
            <a:extLst>
              <a:ext uri="{FF2B5EF4-FFF2-40B4-BE49-F238E27FC236}">
                <a16:creationId xmlns:a16="http://schemas.microsoft.com/office/drawing/2014/main" id="{F3260FB5-192A-4332-A078-74A490B88AE6}"/>
              </a:ext>
            </a:extLst>
          </p:cNvPr>
          <p:cNvSpPr/>
          <p:nvPr/>
        </p:nvSpPr>
        <p:spPr>
          <a:xfrm>
            <a:off x="228461" y="6294783"/>
            <a:ext cx="447399" cy="38431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1081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276620-037A-4CA0-AFEF-547CCBCADF4A}"/>
              </a:ext>
            </a:extLst>
          </p:cNvPr>
          <p:cNvSpPr>
            <a:spLocks noGrp="1"/>
          </p:cNvSpPr>
          <p:nvPr>
            <p:ph type="title"/>
          </p:nvPr>
        </p:nvSpPr>
        <p:spPr/>
        <p:txBody>
          <a:bodyPr/>
          <a:lstStyle/>
          <a:p>
            <a:r>
              <a:rPr lang="en-GB" dirty="0"/>
              <a:t>Finally…</a:t>
            </a:r>
          </a:p>
        </p:txBody>
      </p:sp>
      <p:sp>
        <p:nvSpPr>
          <p:cNvPr id="4" name="Text Placeholder 3">
            <a:extLst>
              <a:ext uri="{FF2B5EF4-FFF2-40B4-BE49-F238E27FC236}">
                <a16:creationId xmlns:a16="http://schemas.microsoft.com/office/drawing/2014/main" id="{EEE69400-6165-4DE0-9F8E-AE80EFAE83E4}"/>
              </a:ext>
            </a:extLst>
          </p:cNvPr>
          <p:cNvSpPr>
            <a:spLocks noGrp="1"/>
          </p:cNvSpPr>
          <p:nvPr>
            <p:ph type="body" sz="half" idx="2"/>
          </p:nvPr>
        </p:nvSpPr>
        <p:spPr/>
        <p:txBody>
          <a:bodyPr>
            <a:normAutofit fontScale="92500" lnSpcReduction="20000"/>
          </a:bodyPr>
          <a:lstStyle/>
          <a:p>
            <a:r>
              <a:rPr lang="en-GB" dirty="0"/>
              <a:t>Education is the process of preparing us for the big world, and the big world has big words. The more big words I know, the better I will survive in it. Because there are hundreds of thousands of big words in English, I cannot learn them all. But this doesn’t mean that I shouldn’t try to learn some.</a:t>
            </a:r>
          </a:p>
          <a:p>
            <a:r>
              <a:rPr lang="en-GB" dirty="0"/>
              <a:t> (Word, words, words, by David Crystal)</a:t>
            </a:r>
          </a:p>
        </p:txBody>
      </p:sp>
      <p:pic>
        <p:nvPicPr>
          <p:cNvPr id="2050" name="Picture 2" descr="Word Work Clipart , Transparent Cartoon, Free Cliparts &amp; Silhouettes ...">
            <a:extLst>
              <a:ext uri="{FF2B5EF4-FFF2-40B4-BE49-F238E27FC236}">
                <a16:creationId xmlns:a16="http://schemas.microsoft.com/office/drawing/2014/main" id="{425B420A-7E41-4FB8-B6D8-F99B67A51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0624"/>
            <a:ext cx="4514850"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Heart 4">
            <a:extLst>
              <a:ext uri="{FF2B5EF4-FFF2-40B4-BE49-F238E27FC236}">
                <a16:creationId xmlns:a16="http://schemas.microsoft.com/office/drawing/2014/main" id="{3B9484C4-22A1-40DF-8476-541995C6E8BA}"/>
              </a:ext>
            </a:extLst>
          </p:cNvPr>
          <p:cNvSpPr/>
          <p:nvPr/>
        </p:nvSpPr>
        <p:spPr>
          <a:xfrm>
            <a:off x="228461" y="6294783"/>
            <a:ext cx="447399" cy="38431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075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B4EEC5-B1FC-4902-A49C-8BFCDDA26364}"/>
              </a:ext>
            </a:extLst>
          </p:cNvPr>
          <p:cNvSpPr>
            <a:spLocks noGrp="1"/>
          </p:cNvSpPr>
          <p:nvPr>
            <p:ph type="title"/>
          </p:nvPr>
        </p:nvSpPr>
        <p:spPr>
          <a:xfrm>
            <a:off x="8318224" y="450574"/>
            <a:ext cx="3144774" cy="2096494"/>
          </a:xfrm>
        </p:spPr>
        <p:txBody>
          <a:bodyPr/>
          <a:lstStyle/>
          <a:p>
            <a:r>
              <a:rPr lang="en-GB" dirty="0"/>
              <a:t>What do you think communication means?</a:t>
            </a:r>
          </a:p>
        </p:txBody>
      </p:sp>
      <p:pic>
        <p:nvPicPr>
          <p:cNvPr id="1026" name="Picture 2" descr="Image result for brainstorm">
            <a:extLst>
              <a:ext uri="{FF2B5EF4-FFF2-40B4-BE49-F238E27FC236}">
                <a16:creationId xmlns:a16="http://schemas.microsoft.com/office/drawing/2014/main" id="{93CE8E5D-3DD9-4690-A6B7-42725A6E3FEE}"/>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8540" b="8540"/>
          <a:stretch>
            <a:fillRect/>
          </a:stretch>
        </p:blipFill>
        <p:spPr bwMode="auto">
          <a:xfrm>
            <a:off x="228462" y="1205948"/>
            <a:ext cx="4834971" cy="4009196"/>
          </a:xfrm>
          <a:prstGeom prst="rect">
            <a:avLst/>
          </a:prstGeom>
          <a:noFill/>
          <a:extLst>
            <a:ext uri="{909E8E84-426E-40DD-AFC4-6F175D3DCCD1}">
              <a14:hiddenFill xmlns:a14="http://schemas.microsoft.com/office/drawing/2010/main">
                <a:solidFill>
                  <a:srgbClr val="FFFFFF"/>
                </a:solidFill>
              </a14:hiddenFill>
            </a:ext>
          </a:extLst>
        </p:spPr>
      </p:pic>
      <p:sp>
        <p:nvSpPr>
          <p:cNvPr id="2" name="Heart 1">
            <a:extLst>
              <a:ext uri="{FF2B5EF4-FFF2-40B4-BE49-F238E27FC236}">
                <a16:creationId xmlns:a16="http://schemas.microsoft.com/office/drawing/2014/main" id="{47B3645D-A5BD-47A6-8F91-1AA9DB38ECDA}"/>
              </a:ext>
            </a:extLst>
          </p:cNvPr>
          <p:cNvSpPr/>
          <p:nvPr/>
        </p:nvSpPr>
        <p:spPr>
          <a:xfrm>
            <a:off x="228461" y="6294783"/>
            <a:ext cx="447399" cy="38431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1579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a:noAutofit/>
          </a:bodyPr>
          <a:lstStyle/>
          <a:p>
            <a:br>
              <a:rPr lang="en-GB" sz="2800" dirty="0"/>
            </a:br>
            <a:br>
              <a:rPr lang="en-GB" sz="2800" dirty="0"/>
            </a:br>
            <a:br>
              <a:rPr lang="en-GB" sz="2800" dirty="0"/>
            </a:br>
            <a:br>
              <a:rPr lang="en-GB" sz="2800" dirty="0"/>
            </a:br>
            <a:br>
              <a:rPr lang="en-GB" sz="2800" dirty="0"/>
            </a:br>
            <a:br>
              <a:rPr lang="en-GB" sz="2800" dirty="0"/>
            </a:br>
            <a:br>
              <a:rPr lang="en-GB" sz="2800" dirty="0"/>
            </a:br>
            <a:br>
              <a:rPr lang="en-GB" sz="2800" dirty="0"/>
            </a:br>
            <a:br>
              <a:rPr lang="en-GB" sz="2800" dirty="0"/>
            </a:br>
            <a:br>
              <a:rPr lang="en-GB" sz="2800" dirty="0"/>
            </a:br>
            <a:r>
              <a:rPr lang="en-GB" sz="2800" dirty="0"/>
              <a:t>Being able to communicate is not just about talking. </a:t>
            </a:r>
            <a:br>
              <a:rPr lang="en-GB" sz="2800" dirty="0"/>
            </a:br>
            <a:br>
              <a:rPr lang="en-GB" sz="2800" dirty="0"/>
            </a:br>
            <a:r>
              <a:rPr lang="en-GB" sz="2800" dirty="0"/>
              <a:t>● Getting your own message across </a:t>
            </a:r>
            <a:br>
              <a:rPr lang="en-GB" sz="2800" dirty="0"/>
            </a:br>
            <a:r>
              <a:rPr lang="en-GB" sz="2800" dirty="0"/>
              <a:t>● Expressing your feelings appropriately ● Being able to listen </a:t>
            </a:r>
            <a:br>
              <a:rPr lang="en-GB" sz="2800" dirty="0"/>
            </a:br>
            <a:r>
              <a:rPr lang="en-GB" sz="2800" dirty="0"/>
              <a:t>● Paying attention</a:t>
            </a:r>
            <a:br>
              <a:rPr lang="en-GB" sz="2800" dirty="0"/>
            </a:br>
            <a:r>
              <a:rPr lang="en-GB" sz="2800" dirty="0"/>
              <a:t>● Interacting and playing with others </a:t>
            </a:r>
            <a:br>
              <a:rPr lang="en-GB" sz="2800" dirty="0"/>
            </a:br>
            <a:r>
              <a:rPr lang="en-GB" sz="2800" dirty="0"/>
              <a:t>● Understanding what is being said</a:t>
            </a:r>
            <a:br>
              <a:rPr lang="en-GB" sz="2800" dirty="0"/>
            </a:br>
            <a:r>
              <a:rPr lang="en-GB" sz="2800" dirty="0"/>
              <a:t> </a:t>
            </a:r>
            <a:br>
              <a:rPr lang="en-GB" sz="2800" dirty="0"/>
            </a:br>
            <a:r>
              <a:rPr lang="en-GB" sz="2800" dirty="0"/>
              <a:t>These are all fundamental skills a good communicator needs. This presentation explorers these important skills and contains lots of ideas and activities to help you support your child with their development.</a:t>
            </a:r>
            <a:endParaRPr lang="en-US" sz="2800" dirty="0">
              <a:solidFill>
                <a:schemeClr val="tx1">
                  <a:lumMod val="75000"/>
                  <a:lumOff val="25000"/>
                </a:schemeClr>
              </a:solidFill>
            </a:endParaRPr>
          </a:p>
        </p:txBody>
      </p:sp>
      <p:sp>
        <p:nvSpPr>
          <p:cNvPr id="6" name="Heart 5">
            <a:extLst>
              <a:ext uri="{FF2B5EF4-FFF2-40B4-BE49-F238E27FC236}">
                <a16:creationId xmlns:a16="http://schemas.microsoft.com/office/drawing/2014/main" id="{BFFAB393-75DE-48E5-A653-C4CAF478ED71}"/>
              </a:ext>
            </a:extLst>
          </p:cNvPr>
          <p:cNvSpPr/>
          <p:nvPr/>
        </p:nvSpPr>
        <p:spPr>
          <a:xfrm>
            <a:off x="228461" y="6294783"/>
            <a:ext cx="447399" cy="38431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B0A0D0-2342-407C-AC85-B917EC514A96}"/>
              </a:ext>
            </a:extLst>
          </p:cNvPr>
          <p:cNvSpPr>
            <a:spLocks noGrp="1"/>
          </p:cNvSpPr>
          <p:nvPr>
            <p:ph type="title"/>
          </p:nvPr>
        </p:nvSpPr>
        <p:spPr>
          <a:xfrm>
            <a:off x="8336573" y="5330248"/>
            <a:ext cx="3144774" cy="1645920"/>
          </a:xfrm>
        </p:spPr>
        <p:txBody>
          <a:bodyPr/>
          <a:lstStyle/>
          <a:p>
            <a:r>
              <a:rPr lang="en-GB" sz="2400" b="1" dirty="0">
                <a:solidFill>
                  <a:srgbClr val="0070C0"/>
                </a:solidFill>
              </a:rPr>
              <a:t>“Research shows that vocabulary size has a huge impact on how well children will perform in education and their life chances. Children with a limited vocabulary at the end of EYFS are twice as likely to be unemployed at 34.” </a:t>
            </a:r>
            <a:br>
              <a:rPr lang="en-GB" b="1" dirty="0">
                <a:solidFill>
                  <a:srgbClr val="0070C0"/>
                </a:solidFill>
              </a:rPr>
            </a:br>
            <a:endParaRPr lang="en-GB" dirty="0"/>
          </a:p>
        </p:txBody>
      </p:sp>
      <p:sp>
        <p:nvSpPr>
          <p:cNvPr id="5" name="TextBox 4">
            <a:extLst>
              <a:ext uri="{FF2B5EF4-FFF2-40B4-BE49-F238E27FC236}">
                <a16:creationId xmlns:a16="http://schemas.microsoft.com/office/drawing/2014/main" id="{2EBBD1D6-B6E2-440C-A357-D61D96A84129}"/>
              </a:ext>
            </a:extLst>
          </p:cNvPr>
          <p:cNvSpPr txBox="1"/>
          <p:nvPr/>
        </p:nvSpPr>
        <p:spPr>
          <a:xfrm>
            <a:off x="228599" y="861391"/>
            <a:ext cx="7681405" cy="5539978"/>
          </a:xfrm>
          <a:prstGeom prst="rect">
            <a:avLst/>
          </a:prstGeom>
          <a:noFill/>
        </p:spPr>
        <p:txBody>
          <a:bodyPr wrap="square" rtlCol="0">
            <a:spAutoFit/>
          </a:bodyPr>
          <a:lstStyle/>
          <a:p>
            <a:pPr algn="ctr"/>
            <a:r>
              <a:rPr lang="en-GB" sz="2400" b="1" dirty="0">
                <a:solidFill>
                  <a:srgbClr val="0070C0"/>
                </a:solidFill>
              </a:rPr>
              <a:t>“You don’t run a marathon – to run a marathon”</a:t>
            </a:r>
          </a:p>
          <a:p>
            <a:pPr algn="ctr"/>
            <a:r>
              <a:rPr lang="en-GB" sz="2400" dirty="0">
                <a:solidFill>
                  <a:srgbClr val="0070C0"/>
                </a:solidFill>
              </a:rPr>
              <a:t>Build up slowly to get ready and prepare for the marathon. </a:t>
            </a:r>
          </a:p>
          <a:p>
            <a:pPr algn="ctr"/>
            <a:r>
              <a:rPr lang="en-GB" sz="2400" dirty="0">
                <a:solidFill>
                  <a:srgbClr val="0070C0"/>
                </a:solidFill>
              </a:rPr>
              <a:t> </a:t>
            </a:r>
          </a:p>
          <a:p>
            <a:pPr algn="ctr"/>
            <a:r>
              <a:rPr lang="en-GB" sz="2400" dirty="0">
                <a:solidFill>
                  <a:srgbClr val="0070C0"/>
                </a:solidFill>
              </a:rPr>
              <a:t>Same with education – it is a gradual build up – marathon is run in primary school at the end of Year 6. </a:t>
            </a:r>
          </a:p>
          <a:p>
            <a:pPr algn="ctr"/>
            <a:r>
              <a:rPr lang="en-GB" sz="2400" dirty="0">
                <a:solidFill>
                  <a:srgbClr val="0070C0"/>
                </a:solidFill>
              </a:rPr>
              <a:t>Start of this is developing children’s language and communication in EYFS. </a:t>
            </a:r>
          </a:p>
          <a:p>
            <a:pPr algn="ctr"/>
            <a:endParaRPr lang="en-GB" sz="2400" dirty="0">
              <a:solidFill>
                <a:srgbClr val="0070C0"/>
              </a:solidFill>
            </a:endParaRPr>
          </a:p>
          <a:p>
            <a:pPr algn="ctr"/>
            <a:endParaRPr lang="en-GB" sz="2400" b="1" dirty="0">
              <a:solidFill>
                <a:srgbClr val="0070C0"/>
              </a:solidFill>
            </a:endParaRPr>
          </a:p>
          <a:p>
            <a:pPr algn="ctr"/>
            <a:r>
              <a:rPr lang="en-GB" sz="2400" b="1" dirty="0">
                <a:solidFill>
                  <a:srgbClr val="0070C0"/>
                </a:solidFill>
              </a:rPr>
              <a:t>“Don’t restrict or limit the language you use – give them difficult stuff e.g. tea bag in a cup of water ‘infuses’.”</a:t>
            </a:r>
          </a:p>
          <a:p>
            <a:pPr algn="ctr"/>
            <a:endParaRPr lang="en-GB" sz="2400" dirty="0">
              <a:solidFill>
                <a:srgbClr val="0070C0"/>
              </a:solidFill>
            </a:endParaRPr>
          </a:p>
          <a:p>
            <a:endParaRPr lang="en-GB" dirty="0"/>
          </a:p>
        </p:txBody>
      </p:sp>
      <p:sp>
        <p:nvSpPr>
          <p:cNvPr id="2" name="Sun 1">
            <a:extLst>
              <a:ext uri="{FF2B5EF4-FFF2-40B4-BE49-F238E27FC236}">
                <a16:creationId xmlns:a16="http://schemas.microsoft.com/office/drawing/2014/main" id="{B07C94D8-E3C4-483A-8C06-045431347BBF}"/>
              </a:ext>
            </a:extLst>
          </p:cNvPr>
          <p:cNvSpPr/>
          <p:nvPr/>
        </p:nvSpPr>
        <p:spPr>
          <a:xfrm>
            <a:off x="228599" y="6188765"/>
            <a:ext cx="482054" cy="51683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9381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6984DB-4064-4919-9989-C022A48277E8}"/>
              </a:ext>
            </a:extLst>
          </p:cNvPr>
          <p:cNvSpPr>
            <a:spLocks noGrp="1"/>
          </p:cNvSpPr>
          <p:nvPr>
            <p:ph type="title"/>
          </p:nvPr>
        </p:nvSpPr>
        <p:spPr/>
        <p:txBody>
          <a:bodyPr/>
          <a:lstStyle/>
          <a:p>
            <a:r>
              <a:rPr lang="en-GB" dirty="0"/>
              <a:t>Our approach</a:t>
            </a:r>
          </a:p>
        </p:txBody>
      </p:sp>
      <p:sp>
        <p:nvSpPr>
          <p:cNvPr id="4" name="Text Placeholder 3">
            <a:extLst>
              <a:ext uri="{FF2B5EF4-FFF2-40B4-BE49-F238E27FC236}">
                <a16:creationId xmlns:a16="http://schemas.microsoft.com/office/drawing/2014/main" id="{2AAC7838-351E-4784-BAFA-312EE96EE988}"/>
              </a:ext>
            </a:extLst>
          </p:cNvPr>
          <p:cNvSpPr>
            <a:spLocks noGrp="1"/>
          </p:cNvSpPr>
          <p:nvPr>
            <p:ph type="body" sz="half" idx="2"/>
          </p:nvPr>
        </p:nvSpPr>
        <p:spPr/>
        <p:txBody>
          <a:bodyPr>
            <a:normAutofit/>
          </a:bodyPr>
          <a:lstStyle/>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r>
              <a:rPr lang="en-GB" dirty="0">
                <a:hlinkClick r:id="rId2"/>
              </a:rPr>
              <a:t>https://youtu.be/HJSfZRtUMXk</a:t>
            </a:r>
            <a:endParaRPr lang="en-GB" dirty="0"/>
          </a:p>
          <a:p>
            <a:endParaRPr lang="en-GB" dirty="0"/>
          </a:p>
        </p:txBody>
      </p:sp>
      <p:pic>
        <p:nvPicPr>
          <p:cNvPr id="1026" name="Picture 2" descr="Family Partnership - Sheringham Nursery School">
            <a:extLst>
              <a:ext uri="{FF2B5EF4-FFF2-40B4-BE49-F238E27FC236}">
                <a16:creationId xmlns:a16="http://schemas.microsoft.com/office/drawing/2014/main" id="{AC1C387D-3066-4115-825F-A0BA0EDD6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1119"/>
            <a:ext cx="8318952" cy="64968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3C3D656-057B-4C6D-AC68-56EFA5B7A736}"/>
              </a:ext>
            </a:extLst>
          </p:cNvPr>
          <p:cNvSpPr txBox="1"/>
          <p:nvPr/>
        </p:nvSpPr>
        <p:spPr>
          <a:xfrm>
            <a:off x="8477250" y="2623496"/>
            <a:ext cx="3144774" cy="1569660"/>
          </a:xfrm>
          <a:prstGeom prst="rect">
            <a:avLst/>
          </a:prstGeom>
          <a:noFill/>
        </p:spPr>
        <p:txBody>
          <a:bodyPr wrap="square" rtlCol="0">
            <a:spAutoFit/>
          </a:bodyPr>
          <a:lstStyle/>
          <a:p>
            <a:pPr marL="285750" indent="-285750">
              <a:buFont typeface="Arial" panose="020B0604020202020204" pitchFamily="34" charset="0"/>
              <a:buChar char="•"/>
            </a:pPr>
            <a:r>
              <a:rPr lang="en-GB" sz="2400" dirty="0"/>
              <a:t>Share attention</a:t>
            </a:r>
          </a:p>
          <a:p>
            <a:pPr marL="285750" indent="-285750">
              <a:buFont typeface="Arial" panose="020B0604020202020204" pitchFamily="34" charset="0"/>
              <a:buChar char="•"/>
            </a:pPr>
            <a:r>
              <a:rPr lang="en-GB" sz="2400" dirty="0"/>
              <a:t>Respond</a:t>
            </a:r>
          </a:p>
          <a:p>
            <a:pPr marL="285750" indent="-285750">
              <a:buFont typeface="Arial" panose="020B0604020202020204" pitchFamily="34" charset="0"/>
              <a:buChar char="•"/>
            </a:pPr>
            <a:r>
              <a:rPr lang="en-GB" sz="2400" dirty="0"/>
              <a:t>Expand</a:t>
            </a:r>
          </a:p>
          <a:p>
            <a:pPr marL="285750" indent="-285750">
              <a:buFont typeface="Arial" panose="020B0604020202020204" pitchFamily="34" charset="0"/>
              <a:buChar char="•"/>
            </a:pPr>
            <a:r>
              <a:rPr lang="en-GB" sz="2400" dirty="0"/>
              <a:t>Conversation</a:t>
            </a:r>
          </a:p>
        </p:txBody>
      </p:sp>
      <p:sp>
        <p:nvSpPr>
          <p:cNvPr id="2" name="Smiley Face 1">
            <a:extLst>
              <a:ext uri="{FF2B5EF4-FFF2-40B4-BE49-F238E27FC236}">
                <a16:creationId xmlns:a16="http://schemas.microsoft.com/office/drawing/2014/main" id="{BA04BDA1-4CC8-4DA9-A749-1EEE67E09CBA}"/>
              </a:ext>
            </a:extLst>
          </p:cNvPr>
          <p:cNvSpPr/>
          <p:nvPr/>
        </p:nvSpPr>
        <p:spPr>
          <a:xfrm>
            <a:off x="238538" y="6331229"/>
            <a:ext cx="331305" cy="33130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6655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17E1AD-30CA-4831-863F-22AB3E7CAA5D}"/>
              </a:ext>
            </a:extLst>
          </p:cNvPr>
          <p:cNvSpPr>
            <a:spLocks noGrp="1"/>
          </p:cNvSpPr>
          <p:nvPr>
            <p:ph type="title"/>
          </p:nvPr>
        </p:nvSpPr>
        <p:spPr>
          <a:xfrm>
            <a:off x="8308438" y="865163"/>
            <a:ext cx="3144774" cy="1645920"/>
          </a:xfrm>
        </p:spPr>
        <p:txBody>
          <a:bodyPr/>
          <a:lstStyle/>
          <a:p>
            <a:r>
              <a:rPr lang="en-GB" dirty="0"/>
              <a:t>Four Areas of Effective Communication </a:t>
            </a:r>
            <a:br>
              <a:rPr lang="en-GB" dirty="0"/>
            </a:br>
            <a:endParaRPr lang="en-GB" dirty="0"/>
          </a:p>
        </p:txBody>
      </p:sp>
      <p:sp>
        <p:nvSpPr>
          <p:cNvPr id="4" name="Text Placeholder 3">
            <a:extLst>
              <a:ext uri="{FF2B5EF4-FFF2-40B4-BE49-F238E27FC236}">
                <a16:creationId xmlns:a16="http://schemas.microsoft.com/office/drawing/2014/main" id="{5673113B-0527-474A-A9B0-0B8A3EF50C43}"/>
              </a:ext>
            </a:extLst>
          </p:cNvPr>
          <p:cNvSpPr>
            <a:spLocks noGrp="1"/>
          </p:cNvSpPr>
          <p:nvPr>
            <p:ph type="body" sz="half" idx="2"/>
          </p:nvPr>
        </p:nvSpPr>
        <p:spPr>
          <a:xfrm>
            <a:off x="8308438" y="2481541"/>
            <a:ext cx="3144774" cy="3511296"/>
          </a:xfrm>
        </p:spPr>
        <p:txBody>
          <a:bodyPr>
            <a:normAutofit lnSpcReduction="10000"/>
          </a:bodyPr>
          <a:lstStyle/>
          <a:p>
            <a:r>
              <a:rPr lang="en-GB" sz="2400" dirty="0"/>
              <a:t>Listening </a:t>
            </a:r>
          </a:p>
          <a:p>
            <a:endParaRPr lang="en-GB" sz="2400" dirty="0"/>
          </a:p>
          <a:p>
            <a:r>
              <a:rPr lang="en-GB" sz="2400" dirty="0"/>
              <a:t>Interaction</a:t>
            </a:r>
          </a:p>
          <a:p>
            <a:endParaRPr lang="en-GB" sz="2400" dirty="0"/>
          </a:p>
          <a:p>
            <a:r>
              <a:rPr lang="en-GB" sz="2400" dirty="0"/>
              <a:t>Play </a:t>
            </a:r>
          </a:p>
          <a:p>
            <a:endParaRPr lang="en-GB" sz="2400" dirty="0"/>
          </a:p>
          <a:p>
            <a:r>
              <a:rPr lang="en-GB" sz="2400" dirty="0"/>
              <a:t>Understanding</a:t>
            </a:r>
          </a:p>
          <a:p>
            <a:endParaRPr lang="en-GB" dirty="0"/>
          </a:p>
        </p:txBody>
      </p:sp>
      <p:pic>
        <p:nvPicPr>
          <p:cNvPr id="6" name="Picture 5">
            <a:extLst>
              <a:ext uri="{FF2B5EF4-FFF2-40B4-BE49-F238E27FC236}">
                <a16:creationId xmlns:a16="http://schemas.microsoft.com/office/drawing/2014/main" id="{50D742A0-C745-4505-A9AF-E3371FDE1948}"/>
              </a:ext>
            </a:extLst>
          </p:cNvPr>
          <p:cNvPicPr>
            <a:picLocks noChangeAspect="1"/>
          </p:cNvPicPr>
          <p:nvPr/>
        </p:nvPicPr>
        <p:blipFill>
          <a:blip r:embed="rId2"/>
          <a:stretch>
            <a:fillRect/>
          </a:stretch>
        </p:blipFill>
        <p:spPr>
          <a:xfrm>
            <a:off x="135109" y="3246046"/>
            <a:ext cx="3748454" cy="3440545"/>
          </a:xfrm>
          <a:prstGeom prst="rect">
            <a:avLst/>
          </a:prstGeom>
        </p:spPr>
      </p:pic>
      <p:pic>
        <p:nvPicPr>
          <p:cNvPr id="7" name="Picture 6">
            <a:extLst>
              <a:ext uri="{FF2B5EF4-FFF2-40B4-BE49-F238E27FC236}">
                <a16:creationId xmlns:a16="http://schemas.microsoft.com/office/drawing/2014/main" id="{7AD8F143-6780-4F7E-A4F4-77D86B9F616C}"/>
              </a:ext>
            </a:extLst>
          </p:cNvPr>
          <p:cNvPicPr>
            <a:picLocks noChangeAspect="1"/>
          </p:cNvPicPr>
          <p:nvPr/>
        </p:nvPicPr>
        <p:blipFill>
          <a:blip r:embed="rId3"/>
          <a:stretch>
            <a:fillRect/>
          </a:stretch>
        </p:blipFill>
        <p:spPr>
          <a:xfrm>
            <a:off x="7297176" y="2121584"/>
            <a:ext cx="742950" cy="3543300"/>
          </a:xfrm>
          <a:prstGeom prst="rect">
            <a:avLst/>
          </a:prstGeom>
        </p:spPr>
      </p:pic>
      <p:sp>
        <p:nvSpPr>
          <p:cNvPr id="8" name="Smiley Face 7">
            <a:extLst>
              <a:ext uri="{FF2B5EF4-FFF2-40B4-BE49-F238E27FC236}">
                <a16:creationId xmlns:a16="http://schemas.microsoft.com/office/drawing/2014/main" id="{82852ACF-C044-4B3D-BFB7-E965467FF827}"/>
              </a:ext>
            </a:extLst>
          </p:cNvPr>
          <p:cNvSpPr/>
          <p:nvPr/>
        </p:nvSpPr>
        <p:spPr>
          <a:xfrm>
            <a:off x="238538" y="6331229"/>
            <a:ext cx="331305" cy="33130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5560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FF74F1-6D8A-42E9-8804-50CC8E0201B8}"/>
              </a:ext>
            </a:extLst>
          </p:cNvPr>
          <p:cNvSpPr>
            <a:spLocks noGrp="1"/>
          </p:cNvSpPr>
          <p:nvPr>
            <p:ph type="title"/>
          </p:nvPr>
        </p:nvSpPr>
        <p:spPr/>
        <p:txBody>
          <a:bodyPr/>
          <a:lstStyle/>
          <a:p>
            <a:r>
              <a:rPr lang="en-GB" dirty="0"/>
              <a:t>Listening</a:t>
            </a:r>
          </a:p>
        </p:txBody>
      </p:sp>
      <p:sp>
        <p:nvSpPr>
          <p:cNvPr id="4" name="Text Placeholder 3">
            <a:extLst>
              <a:ext uri="{FF2B5EF4-FFF2-40B4-BE49-F238E27FC236}">
                <a16:creationId xmlns:a16="http://schemas.microsoft.com/office/drawing/2014/main" id="{53126086-1B38-4E95-8DA1-92268E370A00}"/>
              </a:ext>
            </a:extLst>
          </p:cNvPr>
          <p:cNvSpPr>
            <a:spLocks noGrp="1"/>
          </p:cNvSpPr>
          <p:nvPr>
            <p:ph type="body" sz="half" idx="2"/>
          </p:nvPr>
        </p:nvSpPr>
        <p:spPr/>
        <p:txBody>
          <a:bodyPr>
            <a:normAutofit fontScale="92500" lnSpcReduction="10000"/>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Be a Listening Role Model – what does this look like?</a:t>
            </a:r>
          </a:p>
        </p:txBody>
      </p:sp>
      <p:sp>
        <p:nvSpPr>
          <p:cNvPr id="5" name="TextBox 4">
            <a:extLst>
              <a:ext uri="{FF2B5EF4-FFF2-40B4-BE49-F238E27FC236}">
                <a16:creationId xmlns:a16="http://schemas.microsoft.com/office/drawing/2014/main" id="{18F23AD8-808F-49FE-9DAB-CD10470A675F}"/>
              </a:ext>
            </a:extLst>
          </p:cNvPr>
          <p:cNvSpPr txBox="1"/>
          <p:nvPr/>
        </p:nvSpPr>
        <p:spPr>
          <a:xfrm>
            <a:off x="841057" y="1246971"/>
            <a:ext cx="6344529" cy="4524315"/>
          </a:xfrm>
          <a:prstGeom prst="rect">
            <a:avLst/>
          </a:prstGeom>
          <a:noFill/>
        </p:spPr>
        <p:txBody>
          <a:bodyPr wrap="square" rtlCol="0">
            <a:spAutoFit/>
          </a:bodyPr>
          <a:lstStyle/>
          <a:p>
            <a:pPr algn="ctr"/>
            <a:r>
              <a:rPr lang="en-GB" sz="2400" dirty="0"/>
              <a:t>Listening is an essential skill for talking and learning. Everywhere we go there are different noises around us. </a:t>
            </a:r>
          </a:p>
          <a:p>
            <a:pPr algn="ctr"/>
            <a:endParaRPr lang="en-GB" sz="2400" dirty="0"/>
          </a:p>
          <a:p>
            <a:pPr algn="ctr"/>
            <a:r>
              <a:rPr lang="en-GB" sz="2400" dirty="0"/>
              <a:t>Sometimes children need a bit of quiet time to help them tune into talking rather than the other noises going on around them. </a:t>
            </a:r>
          </a:p>
          <a:p>
            <a:pPr algn="ctr"/>
            <a:endParaRPr lang="en-GB" sz="2400" dirty="0"/>
          </a:p>
          <a:p>
            <a:pPr algn="ctr"/>
            <a:r>
              <a:rPr lang="en-GB" sz="2400" dirty="0"/>
              <a:t>Listening is different to hearing. </a:t>
            </a:r>
          </a:p>
          <a:p>
            <a:pPr algn="ctr"/>
            <a:r>
              <a:rPr lang="en-GB" sz="2400" dirty="0"/>
              <a:t>Adults need to show children the way – when we listen to children, they learn what to do in order to be good listeners. </a:t>
            </a:r>
          </a:p>
        </p:txBody>
      </p:sp>
      <p:pic>
        <p:nvPicPr>
          <p:cNvPr id="6" name="Picture 5">
            <a:extLst>
              <a:ext uri="{FF2B5EF4-FFF2-40B4-BE49-F238E27FC236}">
                <a16:creationId xmlns:a16="http://schemas.microsoft.com/office/drawing/2014/main" id="{1F44CAE0-99D3-4F94-805B-0B7B8D8B63CD}"/>
              </a:ext>
            </a:extLst>
          </p:cNvPr>
          <p:cNvPicPr>
            <a:picLocks noChangeAspect="1"/>
          </p:cNvPicPr>
          <p:nvPr/>
        </p:nvPicPr>
        <p:blipFill rotWithShape="1">
          <a:blip r:embed="rId2"/>
          <a:srcRect t="1" b="6462"/>
          <a:stretch/>
        </p:blipFill>
        <p:spPr>
          <a:xfrm>
            <a:off x="198500" y="184404"/>
            <a:ext cx="896951" cy="983214"/>
          </a:xfrm>
          <a:prstGeom prst="rect">
            <a:avLst/>
          </a:prstGeom>
        </p:spPr>
      </p:pic>
      <p:sp>
        <p:nvSpPr>
          <p:cNvPr id="7" name="Sun 6">
            <a:extLst>
              <a:ext uri="{FF2B5EF4-FFF2-40B4-BE49-F238E27FC236}">
                <a16:creationId xmlns:a16="http://schemas.microsoft.com/office/drawing/2014/main" id="{33FBAC21-C367-413D-9D00-6BE6EA9CDF98}"/>
              </a:ext>
            </a:extLst>
          </p:cNvPr>
          <p:cNvSpPr/>
          <p:nvPr/>
        </p:nvSpPr>
        <p:spPr>
          <a:xfrm>
            <a:off x="228599" y="6188765"/>
            <a:ext cx="482054" cy="51683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84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8" end="8"/>
                                            </p:txEl>
                                          </p:spTgt>
                                        </p:tgtEl>
                                        <p:attrNameLst>
                                          <p:attrName>style.visibility</p:attrName>
                                        </p:attrNameLst>
                                      </p:cBhvr>
                                      <p:to>
                                        <p:strVal val="visible"/>
                                      </p:to>
                                    </p:set>
                                    <p:animEffect transition="in" filter="fade">
                                      <p:cBhvr>
                                        <p:cTn id="12" dur="500"/>
                                        <p:tgtEl>
                                          <p:spTgt spid="4">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3A0B40-7947-47FD-802B-9DCDDB6F7734}"/>
              </a:ext>
            </a:extLst>
          </p:cNvPr>
          <p:cNvSpPr>
            <a:spLocks noGrp="1"/>
          </p:cNvSpPr>
          <p:nvPr>
            <p:ph type="title"/>
          </p:nvPr>
        </p:nvSpPr>
        <p:spPr/>
        <p:txBody>
          <a:bodyPr/>
          <a:lstStyle/>
          <a:p>
            <a:r>
              <a:rPr lang="en-GB" dirty="0"/>
              <a:t>Developing Listening</a:t>
            </a:r>
          </a:p>
        </p:txBody>
      </p:sp>
      <p:sp>
        <p:nvSpPr>
          <p:cNvPr id="5" name="TextBox 4">
            <a:extLst>
              <a:ext uri="{FF2B5EF4-FFF2-40B4-BE49-F238E27FC236}">
                <a16:creationId xmlns:a16="http://schemas.microsoft.com/office/drawing/2014/main" id="{DB24B2DB-3B24-457E-9668-2479727AE634}"/>
              </a:ext>
            </a:extLst>
          </p:cNvPr>
          <p:cNvSpPr txBox="1"/>
          <p:nvPr/>
        </p:nvSpPr>
        <p:spPr>
          <a:xfrm>
            <a:off x="413155" y="389137"/>
            <a:ext cx="7159498" cy="5878532"/>
          </a:xfrm>
          <a:prstGeom prst="rect">
            <a:avLst/>
          </a:prstGeom>
          <a:noFill/>
        </p:spPr>
        <p:txBody>
          <a:bodyPr wrap="square" rtlCol="0">
            <a:spAutoFit/>
          </a:bodyPr>
          <a:lstStyle/>
          <a:p>
            <a:r>
              <a:rPr lang="en-GB" sz="2000" dirty="0">
                <a:effectLst>
                  <a:outerShdw blurRad="38100" dist="38100" dir="2700000" algn="tl">
                    <a:srgbClr val="000000">
                      <a:alpha val="43137"/>
                    </a:srgbClr>
                  </a:outerShdw>
                </a:effectLst>
              </a:rPr>
              <a:t>Play listening games</a:t>
            </a:r>
          </a:p>
          <a:p>
            <a:endParaRPr lang="en-GB" sz="2000"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GB" sz="2000" dirty="0"/>
              <a:t>Matching sound games are fun there are lots of commercial ones you can buy but you can make up your own. </a:t>
            </a:r>
          </a:p>
          <a:p>
            <a:pPr marL="285750" indent="-285750">
              <a:buFont typeface="Arial" panose="020B0604020202020204" pitchFamily="34" charset="0"/>
              <a:buChar char="•"/>
            </a:pPr>
            <a:r>
              <a:rPr lang="en-GB" sz="2000" dirty="0"/>
              <a:t>Collect a number of pots and pans. Allow your child to test them out and then ask them to shut their eyes while you strike one. Can they identify which one?</a:t>
            </a:r>
          </a:p>
          <a:p>
            <a:pPr marL="285750" indent="-285750">
              <a:buFont typeface="Arial" panose="020B0604020202020204" pitchFamily="34" charset="0"/>
              <a:buChar char="•"/>
            </a:pPr>
            <a:r>
              <a:rPr lang="en-GB" sz="2000" dirty="0"/>
              <a:t>You can also play the same game with pictures of animals. Make a noise and ask them which animal made the noise. </a:t>
            </a:r>
          </a:p>
          <a:p>
            <a:endParaRPr lang="en-GB" dirty="0"/>
          </a:p>
          <a:p>
            <a:endParaRPr lang="en-GB" dirty="0"/>
          </a:p>
          <a:p>
            <a:r>
              <a:rPr lang="en-GB" sz="2000" dirty="0">
                <a:effectLst>
                  <a:outerShdw blurRad="38100" dist="38100" dir="2700000" algn="tl">
                    <a:srgbClr val="000000">
                      <a:alpha val="43137"/>
                    </a:srgbClr>
                  </a:outerShdw>
                </a:effectLst>
              </a:rPr>
              <a:t>Following instructions</a:t>
            </a:r>
          </a:p>
          <a:p>
            <a:endParaRPr lang="en-GB" sz="2000"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GB" sz="2000" dirty="0"/>
              <a:t>This can be great when you have lots of housework to do! Can you go and get me the laundry basket? Build up the number of instructions until you get to at least 3. Can you put your shoes away, hang up your coat and put the water bottle in the sink please?</a:t>
            </a:r>
          </a:p>
        </p:txBody>
      </p:sp>
      <p:sp>
        <p:nvSpPr>
          <p:cNvPr id="4" name="Sun 3">
            <a:extLst>
              <a:ext uri="{FF2B5EF4-FFF2-40B4-BE49-F238E27FC236}">
                <a16:creationId xmlns:a16="http://schemas.microsoft.com/office/drawing/2014/main" id="{83EE7500-DF06-4384-99AE-D1060E47E5B9}"/>
              </a:ext>
            </a:extLst>
          </p:cNvPr>
          <p:cNvSpPr/>
          <p:nvPr/>
        </p:nvSpPr>
        <p:spPr>
          <a:xfrm>
            <a:off x="228599" y="6188765"/>
            <a:ext cx="482054" cy="51683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8806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71F240-E921-47BA-A420-8CFB0FB78E16}"/>
              </a:ext>
            </a:extLst>
          </p:cNvPr>
          <p:cNvSpPr>
            <a:spLocks noGrp="1"/>
          </p:cNvSpPr>
          <p:nvPr>
            <p:ph type="title"/>
          </p:nvPr>
        </p:nvSpPr>
        <p:spPr/>
        <p:txBody>
          <a:bodyPr/>
          <a:lstStyle/>
          <a:p>
            <a:r>
              <a:rPr lang="en-GB" dirty="0"/>
              <a:t>Developing Listening</a:t>
            </a:r>
          </a:p>
        </p:txBody>
      </p:sp>
      <p:sp>
        <p:nvSpPr>
          <p:cNvPr id="5" name="TextBox 4">
            <a:extLst>
              <a:ext uri="{FF2B5EF4-FFF2-40B4-BE49-F238E27FC236}">
                <a16:creationId xmlns:a16="http://schemas.microsoft.com/office/drawing/2014/main" id="{0B2ECF79-95BC-4861-9FEC-9CF1A6DE3A39}"/>
              </a:ext>
            </a:extLst>
          </p:cNvPr>
          <p:cNvSpPr txBox="1"/>
          <p:nvPr/>
        </p:nvSpPr>
        <p:spPr>
          <a:xfrm>
            <a:off x="154744" y="289679"/>
            <a:ext cx="5941255" cy="3170099"/>
          </a:xfrm>
          <a:prstGeom prst="rect">
            <a:avLst/>
          </a:prstGeom>
          <a:noFill/>
        </p:spPr>
        <p:txBody>
          <a:bodyPr wrap="square" rtlCol="0">
            <a:spAutoFit/>
          </a:bodyPr>
          <a:lstStyle/>
          <a:p>
            <a:r>
              <a:rPr lang="en-GB" sz="2000" dirty="0">
                <a:effectLst>
                  <a:outerShdw blurRad="38100" dist="38100" dir="2700000" algn="tl">
                    <a:srgbClr val="000000">
                      <a:alpha val="43137"/>
                    </a:srgbClr>
                  </a:outerShdw>
                </a:effectLst>
              </a:rPr>
              <a:t>Rhyme and Repetition </a:t>
            </a:r>
          </a:p>
          <a:p>
            <a:r>
              <a:rPr lang="en-GB" dirty="0"/>
              <a:t>Read lots of stories with rhyme and repetition </a:t>
            </a:r>
          </a:p>
          <a:p>
            <a:r>
              <a:rPr lang="en-GB" dirty="0"/>
              <a:t>The Great Big List of 55 Rhyming Picture Books for Kids (childhood101.com) </a:t>
            </a:r>
          </a:p>
          <a:p>
            <a:endParaRPr lang="en-GB" dirty="0"/>
          </a:p>
          <a:p>
            <a:r>
              <a:rPr lang="en-GB" dirty="0"/>
              <a:t>Give clues about different things that rhyme… there might be more than one right answer. </a:t>
            </a:r>
          </a:p>
          <a:p>
            <a:r>
              <a:rPr lang="en-GB" dirty="0"/>
              <a:t>• It’s a part of your body, it rhymes with bed. </a:t>
            </a:r>
          </a:p>
          <a:p>
            <a:r>
              <a:rPr lang="en-GB" dirty="0"/>
              <a:t>• It’s something you ride in, it rhymes with throat. </a:t>
            </a:r>
          </a:p>
          <a:p>
            <a:r>
              <a:rPr lang="en-GB" dirty="0"/>
              <a:t>• It’s an animal, it rhymes with peep. </a:t>
            </a:r>
          </a:p>
          <a:p>
            <a:r>
              <a:rPr lang="en-GB" dirty="0"/>
              <a:t>• It’s an insect, it rhymes with wider.</a:t>
            </a:r>
          </a:p>
        </p:txBody>
      </p:sp>
      <p:pic>
        <p:nvPicPr>
          <p:cNvPr id="6" name="Picture 5">
            <a:extLst>
              <a:ext uri="{FF2B5EF4-FFF2-40B4-BE49-F238E27FC236}">
                <a16:creationId xmlns:a16="http://schemas.microsoft.com/office/drawing/2014/main" id="{F8DDC062-EDA6-48B9-91B0-8FC3807B3767}"/>
              </a:ext>
            </a:extLst>
          </p:cNvPr>
          <p:cNvPicPr>
            <a:picLocks noChangeAspect="1"/>
          </p:cNvPicPr>
          <p:nvPr/>
        </p:nvPicPr>
        <p:blipFill>
          <a:blip r:embed="rId2"/>
          <a:stretch>
            <a:fillRect/>
          </a:stretch>
        </p:blipFill>
        <p:spPr>
          <a:xfrm>
            <a:off x="8477250" y="2386584"/>
            <a:ext cx="3144774" cy="2384217"/>
          </a:xfrm>
          <a:prstGeom prst="rect">
            <a:avLst/>
          </a:prstGeom>
        </p:spPr>
      </p:pic>
      <p:sp>
        <p:nvSpPr>
          <p:cNvPr id="7" name="TextBox 6">
            <a:extLst>
              <a:ext uri="{FF2B5EF4-FFF2-40B4-BE49-F238E27FC236}">
                <a16:creationId xmlns:a16="http://schemas.microsoft.com/office/drawing/2014/main" id="{D476FF6F-84B5-423F-8E8C-C78853B996CE}"/>
              </a:ext>
            </a:extLst>
          </p:cNvPr>
          <p:cNvSpPr txBox="1"/>
          <p:nvPr/>
        </p:nvSpPr>
        <p:spPr>
          <a:xfrm>
            <a:off x="3714751" y="3675221"/>
            <a:ext cx="4276578" cy="2893100"/>
          </a:xfrm>
          <a:prstGeom prst="rect">
            <a:avLst/>
          </a:prstGeom>
          <a:noFill/>
        </p:spPr>
        <p:txBody>
          <a:bodyPr wrap="square" rtlCol="0">
            <a:spAutoFit/>
          </a:bodyPr>
          <a:lstStyle/>
          <a:p>
            <a:r>
              <a:rPr lang="en-GB" sz="2000" dirty="0">
                <a:effectLst>
                  <a:outerShdw blurRad="38100" dist="38100" dir="2700000" algn="tl">
                    <a:srgbClr val="000000">
                      <a:alpha val="43137"/>
                    </a:srgbClr>
                  </a:outerShdw>
                </a:effectLst>
              </a:rPr>
              <a:t>Show Me / Tell me</a:t>
            </a:r>
          </a:p>
          <a:p>
            <a:r>
              <a:rPr lang="en-GB" dirty="0"/>
              <a:t> Tell a story about something that involves steps to complete a task e.g. dressing up – you have to listen and remember exactly what is worn. I am going to wear my big red shoes, purple spotty trousers, a yellow shirt and a red bow tie and on my head a green hat with a feather on top. Show Me / Tell Me… What am I wearing?</a:t>
            </a:r>
          </a:p>
        </p:txBody>
      </p:sp>
      <p:sp>
        <p:nvSpPr>
          <p:cNvPr id="8" name="Sun 7">
            <a:extLst>
              <a:ext uri="{FF2B5EF4-FFF2-40B4-BE49-F238E27FC236}">
                <a16:creationId xmlns:a16="http://schemas.microsoft.com/office/drawing/2014/main" id="{DF851E43-3D10-44EE-A359-1AD147EF3BD5}"/>
              </a:ext>
            </a:extLst>
          </p:cNvPr>
          <p:cNvSpPr/>
          <p:nvPr/>
        </p:nvSpPr>
        <p:spPr>
          <a:xfrm>
            <a:off x="228599" y="6188765"/>
            <a:ext cx="482054" cy="51683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72551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NE.pptx" id="{5330A5D3-B581-4B4A-9313-9275B6EF2E52}" vid="{516C64E9-C0AA-46DA-9991-9C0EC881A8B4}"/>
    </a:ext>
  </a:extLst>
</a:theme>
</file>

<file path=docProps/app.xml><?xml version="1.0" encoding="utf-8"?>
<Properties xmlns="http://schemas.openxmlformats.org/officeDocument/2006/extended-properties" xmlns:vt="http://schemas.openxmlformats.org/officeDocument/2006/docPropsVTypes">
  <Template>Floral flourish</Template>
  <TotalTime>0</TotalTime>
  <Words>1623</Words>
  <Application>Microsoft Office PowerPoint</Application>
  <PresentationFormat>Widescreen</PresentationFormat>
  <Paragraphs>181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Avenir Next LT Pro</vt:lpstr>
      <vt:lpstr>Avenir Next LT Pro Light</vt:lpstr>
      <vt:lpstr>Garamond</vt:lpstr>
      <vt:lpstr>SavonVTI</vt:lpstr>
      <vt:lpstr>Communication and language</vt:lpstr>
      <vt:lpstr>What do you think communication means?</vt:lpstr>
      <vt:lpstr>          Being able to communicate is not just about talking.   ● Getting your own message across  ● Expressing your feelings appropriately ● Being able to listen  ● Paying attention ● Interacting and playing with others  ● Understanding what is being said   These are all fundamental skills a good communicator needs. This presentation explorers these important skills and contains lots of ideas and activities to help you support your child with their development.</vt:lpstr>
      <vt:lpstr>“Research shows that vocabulary size has a huge impact on how well children will perform in education and their life chances. Children with a limited vocabulary at the end of EYFS are twice as likely to be unemployed at 34.”  </vt:lpstr>
      <vt:lpstr>Our approach</vt:lpstr>
      <vt:lpstr>Four Areas of Effective Communication  </vt:lpstr>
      <vt:lpstr>Listening</vt:lpstr>
      <vt:lpstr>Developing Listening</vt:lpstr>
      <vt:lpstr>Developing Listening</vt:lpstr>
      <vt:lpstr>Interaction</vt:lpstr>
      <vt:lpstr>Developing Interaction</vt:lpstr>
      <vt:lpstr>Developing Interaction</vt:lpstr>
      <vt:lpstr>Understanding</vt:lpstr>
      <vt:lpstr>Developing understanding</vt:lpstr>
      <vt:lpstr>Play</vt:lpstr>
      <vt:lpstr>Developing play</vt:lpstr>
      <vt:lpstr>Developing talk</vt:lpstr>
      <vt:lpstr>Finally…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2023-02-20T15:32:28Z</dcterms:created>
  <dcterms:modified xsi:type="dcterms:W3CDTF">2023-03-06T11:32:03Z</dcterms:modified>
</cp:coreProperties>
</file>